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C4DC"/>
    <a:srgbClr val="5E5C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60"/>
  </p:normalViewPr>
  <p:slideViewPr>
    <p:cSldViewPr snapToGrid="0">
      <p:cViewPr>
        <p:scale>
          <a:sx n="66" d="100"/>
          <a:sy n="66" d="100"/>
        </p:scale>
        <p:origin x="4872" y="10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4EE95D-DC89-4085-B27D-381DB2C38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707E476-0E9F-4B41-AAA8-E3ABA8DB00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804BC6-049E-4D1B-9662-2852C0F54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B6A803-37DE-4CB3-86F1-BD7FF3AE6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D9A6F8-D776-4A93-8E1D-7E62D942F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4609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2BC376-75D3-4038-9832-0BB129077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8D5F997-7A92-40DD-AF5A-C258BBFFB6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2604D8-0978-4F14-B418-67BD34CCA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2ED2C6-B9AA-4584-A6FE-D96634F34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B29D3E-20D7-47E1-98F9-C9EB47C67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6694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970CB89-98A0-48B9-A3CA-45AF6D464B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21856D-57BD-4EDC-8B55-DF881983DB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1CCB31-D1AF-4AAB-9932-B8DC9C623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8C335E3-F30A-4FC3-93D0-D7E36EFE3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5A26D2-559A-4AC5-B531-2864D00C9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7028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E5BEE7-34EE-4D40-A97B-7F44B5D2B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856E34-A680-43AD-BDB0-BE18459C8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4EBB93-1E30-4DD8-8EDC-CD5F8B0E4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ACDC49-6EAA-45E0-AB62-981E4319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613D48-BBBE-4215-81A8-845DFCF88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6766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07ADD4-9DD5-43C0-BDAD-E025B66C7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953213-0F9A-4D54-9825-E8F95A586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B6F40F-E5A7-48DE-8B2F-AA31F0336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3DF099E-8DC2-4EAB-B88D-573B4D710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FB7851-800F-4CDE-8532-2DC08FDEE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5085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A23E8-F83F-46B3-9CB3-F3D4EF11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47BA7A-E082-4E28-9D96-62F13CF8CF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9C38143-B351-4572-A645-5A04FE1361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81E73AF-882E-42D6-92A2-B9ABA5908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5D9A3F-20FF-4B0D-94C9-E3E713605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02015DD-4D56-4A6C-8835-0F94BE7F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0277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A6945E-463C-420C-B389-63206CFE7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64BFFF3-195C-44EB-8BD5-9D3F43ABF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8C32D37-CBF4-478F-A1A6-26B17BF63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C971AF4-3E3E-4DD9-9532-EDB49FF7CC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28406B4-BADC-4105-8E8D-401E688D4A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97AF80B-CEAD-42DF-A45D-BCBF7DE4F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F52A115-90CA-49F5-81CD-55B47950F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80F4C95-409E-44EE-A430-956572A89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9547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0CBA4A-45A6-4477-A153-250C0370D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9987295-FBDB-486B-BE73-39EBBE2BE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D2236C-E255-46E4-A80A-E43F3DC98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A74ABCE-DD03-47D5-9C46-9EB871AE2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2491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332183D-438A-4C72-A288-610BC4F57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290C544-0048-4363-9A5F-E96A20142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8F23540-1F45-4102-BBEA-D68DA31D1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308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FFE773-CF38-4980-9CF9-FCFBB7F87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552355-C382-4803-BF56-2C82D5EA42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DCB23C-D3BC-44E6-91FE-4806308EA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0142C9D-5D4F-4497-8337-D00F05EF9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7AAF4B7-39E0-4B06-B166-B4BDE4BAC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25BEF11-BD60-41C7-B8E1-A9C31D36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37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2DFDF7-37DB-4D5F-BE66-FD2E376C4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E81232A-13C1-4853-8F54-004A23C77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5097E9-4B8E-4AA9-8330-2528149D2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C006861-7DAB-4134-A26C-B8851B2F2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FBF730-E021-4881-AAB1-ABC69A8C8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C186FF8-8A37-48B5-806F-1CC7F0FCA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1100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6C4FE0-01C1-4605-A4DD-AFCEAB6FD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DE9C7E8-ED54-4AC9-AFA6-7F5827757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8C859A-F160-42D5-9346-0B7A5D0B1F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CA13D-D354-4F9C-A4F0-4DD287FC4BB5}" type="datetimeFigureOut">
              <a:rPr lang="ru-RU" smtClean="0"/>
              <a:t>23.11.2022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6821A0-1196-48FB-8F9E-D722B15F9C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26AFC9-E90E-4FC5-98DF-8E70B74C12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F4859-DC2A-426F-849F-2B65102EF7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804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microsoft.com/office/2007/relationships/hdphoto" Target="../media/hdphoto1.wdp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283C64-CBCE-4F2B-9D27-C79D0EC75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7A6881-07A2-4068-A916-6E895DF689E5}"/>
              </a:ext>
            </a:extLst>
          </p:cNvPr>
          <p:cNvSpPr txBox="1"/>
          <p:nvPr/>
        </p:nvSpPr>
        <p:spPr>
          <a:xfrm>
            <a:off x="3494164" y="191850"/>
            <a:ext cx="5203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6AC4DC"/>
                </a:solidFill>
                <a:latin typeface="Montserrat Medium" pitchFamily="2" charset="-52"/>
              </a:rPr>
              <a:t>УО «Национальный детский технопарк»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751793-CC75-4EDB-A151-E40663922779}"/>
              </a:ext>
            </a:extLst>
          </p:cNvPr>
          <p:cNvSpPr txBox="1"/>
          <p:nvPr/>
        </p:nvSpPr>
        <p:spPr>
          <a:xfrm>
            <a:off x="474135" y="1312335"/>
            <a:ext cx="10414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Петрографический состав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обломочного материала моренных отложений Беларуси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(на примере месторождения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суглинков и глин в карьере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«Гайдуковка»</a:t>
            </a:r>
            <a:endParaRPr lang="ru-RU" sz="3200" dirty="0">
              <a:solidFill>
                <a:schemeClr val="bg1"/>
              </a:solidFill>
              <a:latin typeface="Montserrat SemiBold" pitchFamily="2" charset="-52"/>
            </a:endParaRPr>
          </a:p>
          <a:p>
            <a:endParaRPr lang="ru-RU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D2B400-031A-4E5E-9973-D6A3714A1505}"/>
              </a:ext>
            </a:extLst>
          </p:cNvPr>
          <p:cNvSpPr txBox="1"/>
          <p:nvPr/>
        </p:nvSpPr>
        <p:spPr>
          <a:xfrm>
            <a:off x="5340023" y="6320007"/>
            <a:ext cx="15119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solidFill>
                  <a:srgbClr val="6AC4DC"/>
                </a:solidFill>
                <a:latin typeface="Montserrat SemiBold" pitchFamily="2" charset="-52"/>
              </a:rPr>
              <a:t>Минск, 2022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C1CC3E-37A7-47FC-BE9E-9513EB633907}"/>
              </a:ext>
            </a:extLst>
          </p:cNvPr>
          <p:cNvSpPr txBox="1"/>
          <p:nvPr/>
        </p:nvSpPr>
        <p:spPr>
          <a:xfrm>
            <a:off x="8841153" y="4402625"/>
            <a:ext cx="30605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Разработали:</a:t>
            </a: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Самцов Никита</a:t>
            </a: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Акулич Владислав</a:t>
            </a:r>
          </a:p>
          <a:p>
            <a:pPr algn="r"/>
            <a:endParaRPr lang="ru-RU" dirty="0">
              <a:solidFill>
                <a:srgbClr val="6AC4DC"/>
              </a:solidFill>
              <a:latin typeface="Montserrat SemiBold" pitchFamily="2" charset="-52"/>
            </a:endParaRP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Руководитель проекта:</a:t>
            </a: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Плакс Д. П.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940958-C0EA-4507-92A8-51028D41E9FB}"/>
              </a:ext>
            </a:extLst>
          </p:cNvPr>
          <p:cNvSpPr txBox="1"/>
          <p:nvPr/>
        </p:nvSpPr>
        <p:spPr>
          <a:xfrm>
            <a:off x="477466" y="-663687"/>
            <a:ext cx="69236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Актуальность исследований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E53643-7828-49B9-BA3F-65F0DE06198D}"/>
              </a:ext>
            </a:extLst>
          </p:cNvPr>
          <p:cNvSpPr txBox="1"/>
          <p:nvPr/>
        </p:nvSpPr>
        <p:spPr>
          <a:xfrm>
            <a:off x="477465" y="7184020"/>
            <a:ext cx="1114726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Данная работа позволяет практически познакомиться с моренными отложениями четвертичных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(плейстоценовых) отложений на территории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Минской возвышенности, на примере месторождения суглинков и глин в карьере «Гайдуковка»,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а также с основными научными методами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проведения лабораторных работ по изучению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горных пород и минералов. Результаты данной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научно-исследовательской работы могут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быть использованы как наглядное пособие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при изучении в школе некоторых тем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предмета географии.</a:t>
            </a:r>
          </a:p>
          <a:p>
            <a:endParaRPr lang="ru-RU" sz="2000" dirty="0">
              <a:latin typeface="Montserrat Medium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22171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6C72D5F-1B2B-44D1-AF0D-F90B1437415B}"/>
              </a:ext>
            </a:extLst>
          </p:cNvPr>
          <p:cNvSpPr txBox="1"/>
          <p:nvPr/>
        </p:nvSpPr>
        <p:spPr>
          <a:xfrm>
            <a:off x="602006" y="-2271378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Диорит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DF7A9B3-2F7C-4DF1-BA3F-A933C346526A}"/>
              </a:ext>
            </a:extLst>
          </p:cNvPr>
          <p:cNvSpPr txBox="1"/>
          <p:nvPr/>
        </p:nvSpPr>
        <p:spPr>
          <a:xfrm>
            <a:off x="570080" y="7645941"/>
            <a:ext cx="75304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Магматическая плутоническая горная порода среднего состава, нормального ряда щёлочности. Состоит из плагиоклаза (андезина, реже олигоклаза-андезина) и одного или нескольких цветных минералов, чаще всего обыкновенной роговой обманки. Встречаются также биотит или пироксен. Цветных минералов около 30 %. Иногда присутствует кварц, и тогда порода носит название кварцевого диорита.	</a:t>
            </a: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C1569EFD-54DC-4681-87B1-45CCEC25AF9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162533" y="1338021"/>
            <a:ext cx="4979698" cy="4979698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C6C4AF2-32FB-4BBB-B78B-1CFE32079B27}"/>
              </a:ext>
            </a:extLst>
          </p:cNvPr>
          <p:cNvSpPr txBox="1"/>
          <p:nvPr/>
        </p:nvSpPr>
        <p:spPr>
          <a:xfrm>
            <a:off x="595895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Гранит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B0794AB-FAF8-4EA4-9BE4-C53579DB2798}"/>
              </a:ext>
            </a:extLst>
          </p:cNvPr>
          <p:cNvSpPr txBox="1"/>
          <p:nvPr/>
        </p:nvSpPr>
        <p:spPr>
          <a:xfrm>
            <a:off x="587198" y="1246236"/>
            <a:ext cx="753047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магматическая плутоническая горная порода кислого состава нормального ряда щёлочности из семейства гранитов. Состоит из кварца, плагиоклаза, калиевого полевого шпата и слюд — биотита и/или мусковита. Граниты очень широко распространены в континентальной земной коре. Эффузивные аналоги гранитов —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риолиты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. Плотность гранита — 2600 кг/м³, прочность на сжатие до 300 МПа. Температура плавления — 1215—1260 °C; при присутствии воды и давления температура плавления значительно же снижается — до 650 °C. Граниты являются наиболее важными породами земной коры. Они широко распространены, слагают основание большей части всех континентов и могут формироваться различными путями.</a:t>
            </a:r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198AEF0B-0CFB-4389-A7B0-CF2F6E7F488F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313061" y="1760436"/>
            <a:ext cx="4969169" cy="497969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F55CC02-DCFF-47AC-B42D-83BE7BFF856F}"/>
              </a:ext>
            </a:extLst>
          </p:cNvPr>
          <p:cNvSpPr txBox="1"/>
          <p:nvPr/>
        </p:nvSpPr>
        <p:spPr>
          <a:xfrm>
            <a:off x="-17138778" y="1246236"/>
            <a:ext cx="75304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Гипабиссальная магматическая горная порода с порфировой структурой, не содержащая калиевого полевого шпата среди породообразующих минералов. В 20 веке термин часто применялся по отношению к палеотипным вулканическим горным породам среднего и основного состава, но во избежание двойственности в обозначении кайнотипных и палеотипных горных пород Петрографическим кодексом России было рекомендовано этот термин применять только по отношению к гипабиссальным горным породам.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D67971-BFF6-4141-BCB9-930C30E7EA99}"/>
              </a:ext>
            </a:extLst>
          </p:cNvPr>
          <p:cNvSpPr txBox="1"/>
          <p:nvPr/>
        </p:nvSpPr>
        <p:spPr>
          <a:xfrm>
            <a:off x="-7709905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Порфирит</a:t>
            </a:r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A275B084-C966-4260-987E-9570EF37A777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22831" y="9464105"/>
            <a:ext cx="4969169" cy="49796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3255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C6C4AF2-32FB-4BBB-B78B-1CFE32079B27}"/>
              </a:ext>
            </a:extLst>
          </p:cNvPr>
          <p:cNvSpPr txBox="1"/>
          <p:nvPr/>
        </p:nvSpPr>
        <p:spPr>
          <a:xfrm>
            <a:off x="595895" y="-2233278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Гранит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B0794AB-FAF8-4EA4-9BE4-C53579DB2798}"/>
              </a:ext>
            </a:extLst>
          </p:cNvPr>
          <p:cNvSpPr txBox="1"/>
          <p:nvPr/>
        </p:nvSpPr>
        <p:spPr>
          <a:xfrm>
            <a:off x="587198" y="11380836"/>
            <a:ext cx="753047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магматическая плутоническая горная порода кислого состава нормального ряда щёлочности из семейства гранитов. Состоит из кварца, плагиоклаза, калиевого полевого шпата и слюд — биотита и/или мусковита. Граниты очень широко распространены в континентальной земной коре. Эффузивные аналоги гранитов —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риолиты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. Плотность гранита — 2600 кг/м³, прочность на сжатие до 300 МПа. Температура плавления — 1215—1260 °C; при присутствии воды и давления температура плавления значительно же снижается — до 650 °C. Граниты являются наиболее важными породами земной коры. Они широко распространены, слагают основание большей части всех континентов и могут формироваться различными путями.</a:t>
            </a:r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198AEF0B-0CFB-4389-A7B0-CF2F6E7F488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923661" y="1760436"/>
            <a:ext cx="4969169" cy="497969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F55CC02-DCFF-47AC-B42D-83BE7BFF856F}"/>
              </a:ext>
            </a:extLst>
          </p:cNvPr>
          <p:cNvSpPr txBox="1"/>
          <p:nvPr/>
        </p:nvSpPr>
        <p:spPr>
          <a:xfrm>
            <a:off x="564208" y="1246236"/>
            <a:ext cx="75304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Гипабиссальная магматическая горная порода с порфировой структурой, не содержащая калиевого полевого шпата среди породообразующих минералов. В 20 веке термин часто применялся по отношению к палеотипным вулканическим горным породам среднего и основного состава, но во избежание двойственности в обозначении кайнотипных и палеотипных горных пород Петрографическим кодексом России было рекомендовано этот термин применять только по отношению к гипабиссальным горным породам.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D67971-BFF6-4141-BCB9-930C30E7EA99}"/>
              </a:ext>
            </a:extLst>
          </p:cNvPr>
          <p:cNvSpPr txBox="1"/>
          <p:nvPr/>
        </p:nvSpPr>
        <p:spPr>
          <a:xfrm>
            <a:off x="595895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Порфирит</a:t>
            </a:r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A275B084-C966-4260-987E-9570EF37A777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22831" y="1996505"/>
            <a:ext cx="4969169" cy="497969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89BE77F-68E3-45BE-BD59-D445488CFA59}"/>
              </a:ext>
            </a:extLst>
          </p:cNvPr>
          <p:cNvSpPr txBox="1"/>
          <p:nvPr/>
        </p:nvSpPr>
        <p:spPr>
          <a:xfrm>
            <a:off x="-18019333" y="1122363"/>
            <a:ext cx="75304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Магматическая вулканическая горная порода кислого состава, нормального ряда щелочности из семейства риолитов. Является вулканическим аналогом гранита. Основная масса породы стекловатая, содержит вкрапленники кварца, плагиоклаза, санидина (иногда биотита, роговой обманки, магнетита).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Устаревшее название —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липари́т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(от итал.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Lipari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—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Липарские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острова, по месту первой находки).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Встречается в виде лавовых потоков, вулканических куполов (в Армении), пепловых накоплений.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Распространена во всех вулканических областях мира.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AD0782-7B5D-4525-A621-BF2056816039}"/>
              </a:ext>
            </a:extLst>
          </p:cNvPr>
          <p:cNvSpPr txBox="1"/>
          <p:nvPr/>
        </p:nvSpPr>
        <p:spPr>
          <a:xfrm>
            <a:off x="-8624305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Риолит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5F1E218-278F-454D-A654-05EB2AF678F8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2099" y="11219138"/>
            <a:ext cx="4958641" cy="49796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77938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F55CC02-DCFF-47AC-B42D-83BE7BFF856F}"/>
              </a:ext>
            </a:extLst>
          </p:cNvPr>
          <p:cNvSpPr txBox="1"/>
          <p:nvPr/>
        </p:nvSpPr>
        <p:spPr>
          <a:xfrm>
            <a:off x="564208" y="9094836"/>
            <a:ext cx="75304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Гипабиссальная магматическая горная порода с порфировой структурой, не содержащая калиевого полевого шпата среди породообразующих минералов. В 20 веке термин часто применялся по отношению к палеотипным вулканическим горным породам среднего и основного состава, но во избежание двойственности в обозначении кайнотипных и палеотипных горных пород Петрографическим кодексом России было рекомендовано этот термин применять только по отношению к гипабиссальным горным породам.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D67971-BFF6-4141-BCB9-930C30E7EA99}"/>
              </a:ext>
            </a:extLst>
          </p:cNvPr>
          <p:cNvSpPr txBox="1"/>
          <p:nvPr/>
        </p:nvSpPr>
        <p:spPr>
          <a:xfrm>
            <a:off x="595895" y="-1737978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err="1">
                <a:solidFill>
                  <a:srgbClr val="6AC4DC"/>
                </a:solidFill>
                <a:latin typeface="Montserrat Black" pitchFamily="2" charset="-52"/>
              </a:rPr>
              <a:t>Порферит</a:t>
            </a:r>
            <a:endParaRPr lang="ru-RU" sz="32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A275B084-C966-4260-987E-9570EF37A77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833431" y="1996505"/>
            <a:ext cx="4969169" cy="497969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89BE77F-68E3-45BE-BD59-D445488CFA59}"/>
              </a:ext>
            </a:extLst>
          </p:cNvPr>
          <p:cNvSpPr txBox="1"/>
          <p:nvPr/>
        </p:nvSpPr>
        <p:spPr>
          <a:xfrm>
            <a:off x="454257" y="1122363"/>
            <a:ext cx="75304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Магматическая вулканическая горная порода кислого состава, нормального ряда щелочности из семейства риолитов. Является вулканическим аналогом гранита. Основная масса породы стекловатая, содержит вкрапленники кварца, плагиоклаза, санидина (иногда биотита, роговой обманки, магнетита).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Устаревшее название —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липари́т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(от итал.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Lipari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—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Липарские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острова, по месту первой находки).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Встречается в виде лавовых потоков, вулканических куполов (в Армении), пепловых накоплений.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Распространена во всех вулканических областях мира.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AD0782-7B5D-4525-A621-BF2056816039}"/>
              </a:ext>
            </a:extLst>
          </p:cNvPr>
          <p:cNvSpPr txBox="1"/>
          <p:nvPr/>
        </p:nvSpPr>
        <p:spPr>
          <a:xfrm>
            <a:off x="481595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Риолит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5F1E218-278F-454D-A654-05EB2AF678F8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2099" y="1884638"/>
            <a:ext cx="4958641" cy="4979697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5B11772-196D-4892-A874-810017442B07}"/>
              </a:ext>
            </a:extLst>
          </p:cNvPr>
          <p:cNvSpPr txBox="1"/>
          <p:nvPr/>
        </p:nvSpPr>
        <p:spPr>
          <a:xfrm>
            <a:off x="-17470423" y="1054560"/>
            <a:ext cx="75304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Обломочная горная порода, сцементированный гравий, обладающий строением (текстурами), присущим песчаным породам — с примесью более мелкого материала: алеврита и песка. Гравелиты широко распространены среди осадочных образований. Их наличие свидетельствует об интенсивном размыве более древних толщ и указывает на близость мелководья, суши или поднятий (положительных форм рельефа дна бассейна).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17BA14-567A-483F-9FE6-3ABA313FDD57}"/>
              </a:ext>
            </a:extLst>
          </p:cNvPr>
          <p:cNvSpPr txBox="1"/>
          <p:nvPr/>
        </p:nvSpPr>
        <p:spPr>
          <a:xfrm>
            <a:off x="-8814805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Гравелит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9FEB1F4-44DF-42D5-A3C1-8C8174B73A4D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2099" y="9032035"/>
            <a:ext cx="4958641" cy="49481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60843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89BE77F-68E3-45BE-BD59-D445488CFA59}"/>
              </a:ext>
            </a:extLst>
          </p:cNvPr>
          <p:cNvSpPr txBox="1"/>
          <p:nvPr/>
        </p:nvSpPr>
        <p:spPr>
          <a:xfrm>
            <a:off x="454257" y="7599363"/>
            <a:ext cx="75304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Магматическая вулканическая горная порода кислого состава, нормального ряда щелочности из семейства риолитов. Является вулканическим аналогом гранита. Основная масса породы стекловатая, содержит вкрапленники кварца, плагиоклаза, санидина (иногда биотита, роговой обманки, магнетита).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Устаревшее название —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липари́т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(от итал.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Lipari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—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Липарские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острова, по месту первой находки).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Встречается в виде лавовых потоков, вулканических куполов (в Армении), пепловых накоплений.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Распространена во всех вулканических областях мира.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AD0782-7B5D-4525-A621-BF2056816039}"/>
              </a:ext>
            </a:extLst>
          </p:cNvPr>
          <p:cNvSpPr txBox="1"/>
          <p:nvPr/>
        </p:nvSpPr>
        <p:spPr>
          <a:xfrm>
            <a:off x="481595" y="-1776078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Риолит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5F1E218-278F-454D-A654-05EB2AF678F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676699" y="1884638"/>
            <a:ext cx="4958641" cy="4979697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5B11772-196D-4892-A874-810017442B07}"/>
              </a:ext>
            </a:extLst>
          </p:cNvPr>
          <p:cNvSpPr txBox="1"/>
          <p:nvPr/>
        </p:nvSpPr>
        <p:spPr>
          <a:xfrm>
            <a:off x="586524" y="1092660"/>
            <a:ext cx="75304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Обломочная горная порода, сцементированный гравий, обладающий строением (текстурами), присущим песчаным породам — с примесью более мелкого материала: алеврита и песка. Гравелиты широко распространены среди осадочных образований. Их наличие свидетельствует об интенсивном размыве более древних толщ и указывает на близость мелководья, суши или поднятий (положительных форм рельефа дна бассейна).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17BA14-567A-483F-9FE6-3ABA313FDD57}"/>
              </a:ext>
            </a:extLst>
          </p:cNvPr>
          <p:cNvSpPr txBox="1"/>
          <p:nvPr/>
        </p:nvSpPr>
        <p:spPr>
          <a:xfrm>
            <a:off x="557795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Гравелит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9FEB1F4-44DF-42D5-A3C1-8C8174B73A4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2099" y="1831135"/>
            <a:ext cx="4958641" cy="4948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717FC78-C9FD-4EF0-85D2-4DD4A1EDD65B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7341" y="9413035"/>
            <a:ext cx="4948156" cy="494815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7D90B68-4727-40E1-BADA-AA40EC9A53F0}"/>
              </a:ext>
            </a:extLst>
          </p:cNvPr>
          <p:cNvSpPr txBox="1"/>
          <p:nvPr/>
        </p:nvSpPr>
        <p:spPr>
          <a:xfrm>
            <a:off x="-9424405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Кремень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DCD5C5-E697-4168-A5C2-5ED4744EF37D}"/>
              </a:ext>
            </a:extLst>
          </p:cNvPr>
          <p:cNvSpPr txBox="1"/>
          <p:nvPr/>
        </p:nvSpPr>
        <p:spPr>
          <a:xfrm>
            <a:off x="-19782234" y="1092660"/>
            <a:ext cx="75304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Минеральное образование, является разновидностью кварца, состоит из кристаллического и аморфного кремнезёма (SiO2) в осадочных горных породах. Часто окрашен оксидами железа и марганца в разные цвета, с плавными переходами между ними.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Твёрдость кремня по Моосу — 7. Он царапает стекло. Плотность — 2,6 г/см3.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2665205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5B11772-196D-4892-A874-810017442B07}"/>
              </a:ext>
            </a:extLst>
          </p:cNvPr>
          <p:cNvSpPr txBox="1"/>
          <p:nvPr/>
        </p:nvSpPr>
        <p:spPr>
          <a:xfrm>
            <a:off x="586524" y="9322260"/>
            <a:ext cx="75304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Обломочная горная порода, сцементированный гравий, обладающий строением (текстурами), присущим песчаным породам — с примесью более мелкого материала: алеврита и песка. Гравелиты широко распространены среди осадочных образований. Их наличие свидетельствует об интенсивном размыве более древних толщ и указывает на близость мелководья, суши или поднятий (положительных форм рельефа дна бассейна).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17BA14-567A-483F-9FE6-3ABA313FDD57}"/>
              </a:ext>
            </a:extLst>
          </p:cNvPr>
          <p:cNvSpPr txBox="1"/>
          <p:nvPr/>
        </p:nvSpPr>
        <p:spPr>
          <a:xfrm>
            <a:off x="557795" y="-1966578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Гравелит</a:t>
            </a: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D9FEB1F4-44DF-42D5-A3C1-8C8174B73A4D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8057699" y="1831135"/>
            <a:ext cx="4958641" cy="4948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717FC78-C9FD-4EF0-85D2-4DD4A1EDD65B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7341" y="1793035"/>
            <a:ext cx="4948156" cy="494815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7D90B68-4727-40E1-BADA-AA40EC9A53F0}"/>
              </a:ext>
            </a:extLst>
          </p:cNvPr>
          <p:cNvSpPr txBox="1"/>
          <p:nvPr/>
        </p:nvSpPr>
        <p:spPr>
          <a:xfrm>
            <a:off x="443495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Кремень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DCD5C5-E697-4168-A5C2-5ED4744EF37D}"/>
              </a:ext>
            </a:extLst>
          </p:cNvPr>
          <p:cNvSpPr txBox="1"/>
          <p:nvPr/>
        </p:nvSpPr>
        <p:spPr>
          <a:xfrm>
            <a:off x="434124" y="1092660"/>
            <a:ext cx="75304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Минеральное образование, является разновидностью кварца, состоит из кристаллического и аморфного кремнезёма (SiO2) в осадочных горных породах. Часто окрашен оксидами железа и марганца в разные цвета, с плавными переходами между ними.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Твёрдость кремня по Моосу — 7. Он царапает стекло. Плотность — 2,6 г/см3.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813EB5-6147-4D24-A807-0B4865C747E5}"/>
              </a:ext>
            </a:extLst>
          </p:cNvPr>
          <p:cNvSpPr txBox="1"/>
          <p:nvPr/>
        </p:nvSpPr>
        <p:spPr>
          <a:xfrm>
            <a:off x="-21049366" y="1092660"/>
            <a:ext cx="753047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Осадочная горная порода биогенного, реже хемогенного происхождения, состоящая преимущественно из карбоната кальция (CaCO3) в виде кристаллов кальцита различного размера.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Известняк, состоящий преимущественно из ископаемых раковин морских животных и их обломков, называется ракушечник. Кроме того, бывают нуммулитовые, мшанковые и мраморовидные известняки. Текстуры как правило массивные, массивно-слоистые и тонкослоистые.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37F8C7-D290-4030-B86E-126437B2F33C}"/>
              </a:ext>
            </a:extLst>
          </p:cNvPr>
          <p:cNvSpPr txBox="1"/>
          <p:nvPr/>
        </p:nvSpPr>
        <p:spPr>
          <a:xfrm>
            <a:off x="-10910305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Известняк органогенный</a:t>
            </a: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4A1FB92C-F357-4D12-8C6A-2A5BCC415BE0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7341" y="8498635"/>
            <a:ext cx="4948156" cy="49481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23189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717FC78-C9FD-4EF0-85D2-4DD4A1EDD65B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8062941" y="1793035"/>
            <a:ext cx="4948156" cy="494815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7D90B68-4727-40E1-BADA-AA40EC9A53F0}"/>
              </a:ext>
            </a:extLst>
          </p:cNvPr>
          <p:cNvSpPr txBox="1"/>
          <p:nvPr/>
        </p:nvSpPr>
        <p:spPr>
          <a:xfrm>
            <a:off x="443495" y="-8900778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Кремень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DCD5C5-E697-4168-A5C2-5ED4744EF37D}"/>
              </a:ext>
            </a:extLst>
          </p:cNvPr>
          <p:cNvSpPr txBox="1"/>
          <p:nvPr/>
        </p:nvSpPr>
        <p:spPr>
          <a:xfrm>
            <a:off x="434124" y="10465260"/>
            <a:ext cx="75304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Минеральное образование, является разновидностью кварца, состоит из кристаллического и аморфного кремнезёма (SiO2) в осадочных горных породах. Часто окрашен оксидами железа и марганца в разные цвета, с плавными переходами между ними.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Твёрдость кремня по Моосу — 7. Он царапает стекло. Плотность — 2,6 г/см3.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813EB5-6147-4D24-A807-0B4865C747E5}"/>
              </a:ext>
            </a:extLst>
          </p:cNvPr>
          <p:cNvSpPr txBox="1"/>
          <p:nvPr/>
        </p:nvSpPr>
        <p:spPr>
          <a:xfrm>
            <a:off x="472224" y="1092660"/>
            <a:ext cx="753047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Осадочная горная порода биогенного, реже хемогенного происхождения, состоящая преимущественно из карбоната кальция (CaCO3) в виде кристаллов кальцита различного размера.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Известняк, состоящий преимущественно из ископаемых раковин морских животных и их обломков, называется ракушечник. Кроме того, бывают нуммулитовые, мшанковые и мраморовидные известняки. Текстуры как правило массивные, массивно-слоистые и тонкослоистые.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37F8C7-D290-4030-B86E-126437B2F33C}"/>
              </a:ext>
            </a:extLst>
          </p:cNvPr>
          <p:cNvSpPr txBox="1"/>
          <p:nvPr/>
        </p:nvSpPr>
        <p:spPr>
          <a:xfrm>
            <a:off x="443495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Известняк органогенный</a:t>
            </a: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4A1FB92C-F357-4D12-8C6A-2A5BCC415BE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7341" y="1716835"/>
            <a:ext cx="4948156" cy="4948156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6D5DF0B-763E-4BBC-A2E7-59CC603A2032}"/>
              </a:ext>
            </a:extLst>
          </p:cNvPr>
          <p:cNvSpPr txBox="1"/>
          <p:nvPr/>
        </p:nvSpPr>
        <p:spPr>
          <a:xfrm>
            <a:off x="-19639052" y="1092660"/>
            <a:ext cx="753047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>
                <a:solidFill>
                  <a:schemeClr val="bg1"/>
                </a:solidFill>
                <a:latin typeface="Montserrat SemiBold" pitchFamily="2" charset="-52"/>
              </a:rPr>
              <a:t>Средне- или крупнозернистая метаморфическая горная порода, состоящая из полевых шпатов, кварца, и темноцветных минералов: биотита, роговой обманки, реже пироксена примерно в равных соотношениях.</a:t>
            </a:r>
          </a:p>
          <a:p>
            <a:r>
              <a:rPr lang="ru-RU" sz="2000">
                <a:solidFill>
                  <a:schemeClr val="bg1"/>
                </a:solidFill>
                <a:latin typeface="Montserrat SemiBold" pitchFamily="2" charset="-52"/>
              </a:rPr>
              <a:t>По химическому составу гнейсы близки гранитам и глинистым сланцам.</a:t>
            </a:r>
          </a:p>
          <a:p>
            <a:r>
              <a:rPr lang="ru-RU" sz="2000">
                <a:solidFill>
                  <a:schemeClr val="bg1"/>
                </a:solidFill>
                <a:latin typeface="Montserrat SemiBold" pitchFamily="2" charset="-52"/>
              </a:rPr>
              <a:t>Саксонские рудокопы определяли словом «гнейс» выветренную рыхлую породу, сопровождающую рудные тела.</a:t>
            </a:r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3B90F4-8258-4C63-B827-928A6991A4B3}"/>
              </a:ext>
            </a:extLst>
          </p:cNvPr>
          <p:cNvSpPr txBox="1"/>
          <p:nvPr/>
        </p:nvSpPr>
        <p:spPr>
          <a:xfrm>
            <a:off x="-9997132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Гнейс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D345C1F-B2A2-4B00-8788-CC128D132BD2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7341" y="8525677"/>
            <a:ext cx="4948156" cy="49481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977199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5813EB5-6147-4D24-A807-0B4865C747E5}"/>
              </a:ext>
            </a:extLst>
          </p:cNvPr>
          <p:cNvSpPr txBox="1"/>
          <p:nvPr/>
        </p:nvSpPr>
        <p:spPr>
          <a:xfrm>
            <a:off x="472224" y="10708614"/>
            <a:ext cx="753047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Осадочная горная порода биогенного, реже хемогенного происхождения, состоящая преимущественно из карбоната кальция (CaCO3) в виде кристаллов кальцита различного размера.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Известняк, состоящий преимущественно из ископаемых раковин морских животных и их обломков, называется ракушечник. Кроме того, бывают нуммулитовые, мшанковые и мраморовидные известняки. Текстуры как правило массивные, массивно-слоистые и тонкослоистые.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37F8C7-D290-4030-B86E-126437B2F33C}"/>
              </a:ext>
            </a:extLst>
          </p:cNvPr>
          <p:cNvSpPr txBox="1"/>
          <p:nvPr/>
        </p:nvSpPr>
        <p:spPr>
          <a:xfrm>
            <a:off x="443495" y="-3834708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Известняк органогенный</a:t>
            </a: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4A1FB92C-F357-4D12-8C6A-2A5BCC415BE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983423" y="1716835"/>
            <a:ext cx="4948156" cy="4948156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6D5DF0B-763E-4BBC-A2E7-59CC603A2032}"/>
              </a:ext>
            </a:extLst>
          </p:cNvPr>
          <p:cNvSpPr txBox="1"/>
          <p:nvPr/>
        </p:nvSpPr>
        <p:spPr>
          <a:xfrm>
            <a:off x="418770" y="1092660"/>
            <a:ext cx="753047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Средне- или крупнозернистая метаморфическая горная порода, состоящая из полевых шпатов, кварца, и темноцветных минералов: биотита, роговой обманки, реже пироксена примерно в равных соотношениях.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По химическому составу гнейсы близки гранитам и глинистым сланцам.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Саксонские рудокопы определяли словом «гнейс» выветренную рыхлую породу, сопровождающую рудные тела.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3B90F4-8258-4C63-B827-928A6991A4B3}"/>
              </a:ext>
            </a:extLst>
          </p:cNvPr>
          <p:cNvSpPr txBox="1"/>
          <p:nvPr/>
        </p:nvSpPr>
        <p:spPr>
          <a:xfrm>
            <a:off x="415238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Гнейс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D345C1F-B2A2-4B00-8788-CC128D132BD2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7341" y="1446447"/>
            <a:ext cx="4948156" cy="494815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7F55E08-BEFB-4EA6-91BB-59275BA59527}"/>
              </a:ext>
            </a:extLst>
          </p:cNvPr>
          <p:cNvSpPr txBox="1"/>
          <p:nvPr/>
        </p:nvSpPr>
        <p:spPr>
          <a:xfrm>
            <a:off x="-10490127" y="1097575"/>
            <a:ext cx="75304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Гнейсы являются одними из наиболее распространённых в земной коре пород. Они слагают большую часть гранитно-метаморфического слоя континентальной земной коры, который обнажается на кристаллических щитах (например, Балтийский, Украинский, Канадский, Алданский) и слагают фундаменты древних платформ (например, Восточно-Европейская).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84FCEF7-7D06-4F48-8E50-67FDE3CB3253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7341" y="9150341"/>
            <a:ext cx="4948156" cy="49376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47219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6D5DF0B-763E-4BBC-A2E7-59CC603A2032}"/>
              </a:ext>
            </a:extLst>
          </p:cNvPr>
          <p:cNvSpPr txBox="1"/>
          <p:nvPr/>
        </p:nvSpPr>
        <p:spPr>
          <a:xfrm>
            <a:off x="418770" y="10118678"/>
            <a:ext cx="753047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Средне- или крупнозернистая метаморфическая горная порода, состоящая из полевых шпатов, кварца, и темноцветных минералов: биотита, роговой обманки, реже пироксена примерно в равных соотношениях.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По химическому составу гнейсы близки гранитам и глинистым сланцам.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Саксонские рудокопы определяли словом «гнейс» выветренную рыхлую породу, сопровождающую рудные тела.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3B90F4-8258-4C63-B827-928A6991A4B3}"/>
              </a:ext>
            </a:extLst>
          </p:cNvPr>
          <p:cNvSpPr txBox="1"/>
          <p:nvPr/>
        </p:nvSpPr>
        <p:spPr>
          <a:xfrm>
            <a:off x="415238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Гнейс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D345C1F-B2A2-4B00-8788-CC128D132BD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508583" y="1446447"/>
            <a:ext cx="4948156" cy="494815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7F55E08-BEFB-4EA6-91BB-59275BA59527}"/>
              </a:ext>
            </a:extLst>
          </p:cNvPr>
          <p:cNvSpPr txBox="1"/>
          <p:nvPr/>
        </p:nvSpPr>
        <p:spPr>
          <a:xfrm>
            <a:off x="423687" y="1097575"/>
            <a:ext cx="75304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Гнейсы являются одними из наиболее распространённых в земной коре пород. Они слагают большую часть гранитно-метаморфического слоя континентальной земной коры, который обнажается на кристаллических щитах (например, Балтийский, Украинский, Канадский, Алданский) и слагают фундаменты древних платформ (например, Восточно-Европейская).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84FCEF7-7D06-4F48-8E50-67FDE3CB325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47341" y="1894127"/>
            <a:ext cx="4948156" cy="493769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DA0D336-F73A-4C59-BB9D-F9FE452E7CFA}"/>
              </a:ext>
            </a:extLst>
          </p:cNvPr>
          <p:cNvSpPr txBox="1"/>
          <p:nvPr/>
        </p:nvSpPr>
        <p:spPr>
          <a:xfrm>
            <a:off x="-19127771" y="1102490"/>
            <a:ext cx="75304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Метаморфическая горная порода, состоящая в основном из кварца. Крепкая и прочная горная порода белого, серого или красноватого цветов, очень трудная для обработки.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Кварцит отличается очень высокой твёрдостью и относится к труднообрабатываемым материалам, однако поддаётся полировке очень высокого качества.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BA9BB3-BDFB-4CCA-A62B-B1549B1D337D}"/>
              </a:ext>
            </a:extLst>
          </p:cNvPr>
          <p:cNvSpPr txBox="1"/>
          <p:nvPr/>
        </p:nvSpPr>
        <p:spPr>
          <a:xfrm>
            <a:off x="-10021709" y="476737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Кварцит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D40A262-01C2-4E01-B255-849201D42797}"/>
              </a:ext>
            </a:extLst>
          </p:cNvPr>
          <p:cNvPicPr/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27331" y1="74419" x2="27331" y2="74419"/>
                        <a14:foregroundMark x1="64831" y1="76956" x2="64831" y2="76956"/>
                        <a14:foregroundMark x1="76059" y1="78013" x2="76059" y2="78013"/>
                        <a14:foregroundMark x1="77754" y1="81607" x2="77754" y2="81607"/>
                        <a14:foregroundMark x1="77754" y1="81607" x2="77754" y2="81607"/>
                        <a14:foregroundMark x1="75212" y1="81607" x2="75212" y2="81607"/>
                        <a14:foregroundMark x1="62076" y1="85835" x2="62076" y2="85835"/>
                        <a14:foregroundMark x1="63347" y1="76110" x2="63347" y2="76110"/>
                        <a14:foregroundMark x1="63347" y1="76110" x2="63347" y2="76110"/>
                        <a14:foregroundMark x1="63347" y1="76110" x2="63347" y2="76110"/>
                        <a14:foregroundMark x1="59958" y1="75687" x2="59958" y2="75687"/>
                        <a14:foregroundMark x1="59958" y1="75687" x2="59958" y2="75687"/>
                        <a14:foregroundMark x1="59958" y1="75687" x2="59958" y2="75687"/>
                        <a14:foregroundMark x1="59110" y1="76321" x2="59110" y2="76321"/>
                        <a14:foregroundMark x1="56992" y1="80338" x2="56992" y2="80338"/>
                        <a14:foregroundMark x1="54237" y1="82664" x2="54237" y2="82664"/>
                        <a14:foregroundMark x1="54237" y1="82664" x2="48517" y2="81818"/>
                        <a14:foregroundMark x1="30508" y1="81184" x2="30508" y2="81184"/>
                        <a14:foregroundMark x1="29237" y1="81184" x2="29237" y2="81184"/>
                        <a14:foregroundMark x1="27966" y1="80338" x2="27966" y2="80338"/>
                        <a14:foregroundMark x1="23093" y1="79281" x2="23093" y2="79281"/>
                        <a14:foregroundMark x1="18432" y1="85201" x2="18432" y2="85201"/>
                        <a14:foregroundMark x1="15042" y1="81184" x2="15042" y2="81184"/>
                        <a14:foregroundMark x1="50847" y1="84567" x2="50847" y2="84567"/>
                        <a14:foregroundMark x1="46186" y1="82241" x2="46186" y2="82241"/>
                        <a14:foregroundMark x1="41314" y1="80973" x2="41314" y2="80973"/>
                        <a14:foregroundMark x1="39407" y1="79915" x2="39407" y2="79915"/>
                        <a14:foregroundMark x1="39407" y1="79915" x2="39407" y2="79915"/>
                        <a14:foregroundMark x1="32415" y1="80973" x2="32415" y2="80973"/>
                        <a14:foregroundMark x1="44915" y1="86047" x2="44915" y2="86047"/>
                        <a14:foregroundMark x1="47246" y1="86047" x2="47246" y2="86047"/>
                        <a14:foregroundMark x1="47458" y1="86047" x2="47458" y2="86047"/>
                        <a14:foregroundMark x1="54237" y1="86047" x2="54237" y2="86047"/>
                        <a14:foregroundMark x1="54237" y1="86047" x2="54237" y2="86047"/>
                        <a14:foregroundMark x1="54237" y1="86047" x2="54237" y2="86047"/>
                        <a14:foregroundMark x1="45763" y1="87738" x2="45763" y2="87738"/>
                        <a14:foregroundMark x1="45763" y1="87738" x2="45763" y2="87738"/>
                        <a14:foregroundMark x1="58263" y1="86469" x2="58263" y2="86469"/>
                        <a14:foregroundMark x1="58263" y1="86047" x2="58263" y2="86047"/>
                        <a14:foregroundMark x1="52331" y1="82241" x2="52331" y2="82241"/>
                        <a14:foregroundMark x1="58475" y1="75687" x2="58475" y2="75687"/>
                        <a14:foregroundMark x1="58475" y1="75687" x2="58475" y2="75687"/>
                        <a14:foregroundMark x1="58475" y1="75687" x2="58475" y2="75687"/>
                        <a14:foregroundMark x1="64195" y1="75687" x2="64195" y2="75687"/>
                        <a14:foregroundMark x1="64195" y1="75687" x2="64195" y2="75687"/>
                        <a14:foregroundMark x1="70551" y1="82875" x2="70551" y2="82875"/>
                        <a14:foregroundMark x1="70551" y1="82875" x2="70551" y2="82875"/>
                        <a14:foregroundMark x1="70551" y1="82875" x2="70551" y2="82875"/>
                        <a14:foregroundMark x1="70551" y1="82875" x2="70551" y2="82875"/>
                        <a14:foregroundMark x1="70551" y1="82875" x2="70551" y2="82875"/>
                        <a14:foregroundMark x1="64407" y1="83932" x2="64407" y2="83932"/>
                        <a14:foregroundMark x1="72881" y1="84144" x2="72881" y2="84144"/>
                        <a14:foregroundMark x1="68644" y1="84778" x2="68644" y2="84778"/>
                        <a14:foregroundMark x1="68644" y1="84778" x2="68644" y2="84778"/>
                        <a14:foregroundMark x1="76271" y1="79281" x2="76271" y2="79281"/>
                        <a14:foregroundMark x1="76271" y1="79281" x2="76271" y2="79281"/>
                        <a14:foregroundMark x1="79873" y1="74841" x2="79873" y2="74841"/>
                        <a14:foregroundMark x1="81356" y1="75053" x2="81356" y2="75053"/>
                        <a14:foregroundMark x1="81356" y1="75899" x2="81356" y2="75899"/>
                        <a14:foregroundMark x1="81780" y1="79704" x2="81992" y2="79915"/>
                        <a14:foregroundMark x1="81992" y1="79915" x2="87076" y2="83721"/>
                        <a14:foregroundMark x1="81780" y1="83721" x2="86864" y2="84989"/>
                        <a14:foregroundMark x1="86017" y1="85835" x2="84746" y2="89006"/>
                        <a14:foregroundMark x1="81568" y1="79070" x2="66737" y2="77378"/>
                        <a14:foregroundMark x1="66737" y1="77378" x2="67161" y2="77378"/>
                        <a14:foregroundMark x1="73517" y1="81395" x2="64407" y2="85412"/>
                        <a14:foregroundMark x1="73305" y1="86047" x2="57839" y2="84989"/>
                        <a14:foregroundMark x1="55297" y1="88161" x2="36229" y2="88161"/>
                        <a14:foregroundMark x1="23517" y1="80127" x2="16949" y2="729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57792" y="8619401"/>
            <a:ext cx="4927253" cy="49376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571882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53B90F4-8258-4C63-B827-928A6991A4B3}"/>
              </a:ext>
            </a:extLst>
          </p:cNvPr>
          <p:cNvSpPr txBox="1"/>
          <p:nvPr/>
        </p:nvSpPr>
        <p:spPr>
          <a:xfrm>
            <a:off x="415238" y="-2035405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Гнейс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F55E08-BEFB-4EA6-91BB-59275BA59527}"/>
              </a:ext>
            </a:extLst>
          </p:cNvPr>
          <p:cNvSpPr txBox="1"/>
          <p:nvPr/>
        </p:nvSpPr>
        <p:spPr>
          <a:xfrm>
            <a:off x="423687" y="9238689"/>
            <a:ext cx="75304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Гнейсы являются одними из наиболее распространённых в земной коре пород. Они слагают большую часть гранитно-метаморфического слоя континентальной земной коры, который обнажается на кристаллических щитах (например, Балтийский, Украинский, Канадский, Алданский) и слагают фундаменты древних платформ (например, Восточно-Европейская).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D84FCEF7-7D06-4F48-8E50-67FDE3CB325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278391" y="1894127"/>
            <a:ext cx="4948156" cy="493769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DA0D336-F73A-4C59-BB9D-F9FE452E7CFA}"/>
              </a:ext>
            </a:extLst>
          </p:cNvPr>
          <p:cNvSpPr txBox="1"/>
          <p:nvPr/>
        </p:nvSpPr>
        <p:spPr>
          <a:xfrm>
            <a:off x="563797" y="1102490"/>
            <a:ext cx="75304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Метаморфическая горная порода, состоящая в основном из кварца. Крепкая и прочная горная порода белого, серого или красноватого цветов, очень трудная для обработки.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Кварцит отличается очень высокой твёрдостью и относится к труднообрабатываемым материалам, однако поддаётся полировке очень высокого качества.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BA9BB3-BDFB-4CCA-A62B-B1549B1D337D}"/>
              </a:ext>
            </a:extLst>
          </p:cNvPr>
          <p:cNvSpPr txBox="1"/>
          <p:nvPr/>
        </p:nvSpPr>
        <p:spPr>
          <a:xfrm>
            <a:off x="567641" y="476737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Кварцит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D40A262-01C2-4E01-B255-849201D42797}"/>
              </a:ext>
            </a:extLst>
          </p:cNvPr>
          <p:cNvPicPr/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7331" y1="74419" x2="27331" y2="74419"/>
                        <a14:foregroundMark x1="64831" y1="76956" x2="64831" y2="76956"/>
                        <a14:foregroundMark x1="76059" y1="78013" x2="76059" y2="78013"/>
                        <a14:foregroundMark x1="77754" y1="81607" x2="77754" y2="81607"/>
                        <a14:foregroundMark x1="77754" y1="81607" x2="77754" y2="81607"/>
                        <a14:foregroundMark x1="75212" y1="81607" x2="75212" y2="81607"/>
                        <a14:foregroundMark x1="62076" y1="85835" x2="62076" y2="85835"/>
                        <a14:foregroundMark x1="63347" y1="76110" x2="63347" y2="76110"/>
                        <a14:foregroundMark x1="63347" y1="76110" x2="63347" y2="76110"/>
                        <a14:foregroundMark x1="63347" y1="76110" x2="63347" y2="76110"/>
                        <a14:foregroundMark x1="59958" y1="75687" x2="59958" y2="75687"/>
                        <a14:foregroundMark x1="59958" y1="75687" x2="59958" y2="75687"/>
                        <a14:foregroundMark x1="59958" y1="75687" x2="59958" y2="75687"/>
                        <a14:foregroundMark x1="59110" y1="76321" x2="59110" y2="76321"/>
                        <a14:foregroundMark x1="56992" y1="80338" x2="56992" y2="80338"/>
                        <a14:foregroundMark x1="54237" y1="82664" x2="54237" y2="82664"/>
                        <a14:foregroundMark x1="54237" y1="82664" x2="48517" y2="81818"/>
                        <a14:foregroundMark x1="30508" y1="81184" x2="30508" y2="81184"/>
                        <a14:foregroundMark x1="29237" y1="81184" x2="29237" y2="81184"/>
                        <a14:foregroundMark x1="27966" y1="80338" x2="27966" y2="80338"/>
                        <a14:foregroundMark x1="23093" y1="79281" x2="23093" y2="79281"/>
                        <a14:foregroundMark x1="18432" y1="85201" x2="18432" y2="85201"/>
                        <a14:foregroundMark x1="15042" y1="81184" x2="15042" y2="81184"/>
                        <a14:foregroundMark x1="50847" y1="84567" x2="50847" y2="84567"/>
                        <a14:foregroundMark x1="46186" y1="82241" x2="46186" y2="82241"/>
                        <a14:foregroundMark x1="41314" y1="80973" x2="41314" y2="80973"/>
                        <a14:foregroundMark x1="39407" y1="79915" x2="39407" y2="79915"/>
                        <a14:foregroundMark x1="39407" y1="79915" x2="39407" y2="79915"/>
                        <a14:foregroundMark x1="32415" y1="80973" x2="32415" y2="80973"/>
                        <a14:foregroundMark x1="44915" y1="86047" x2="44915" y2="86047"/>
                        <a14:foregroundMark x1="47246" y1="86047" x2="47246" y2="86047"/>
                        <a14:foregroundMark x1="47458" y1="86047" x2="47458" y2="86047"/>
                        <a14:foregroundMark x1="54237" y1="86047" x2="54237" y2="86047"/>
                        <a14:foregroundMark x1="54237" y1="86047" x2="54237" y2="86047"/>
                        <a14:foregroundMark x1="54237" y1="86047" x2="54237" y2="86047"/>
                        <a14:foregroundMark x1="45763" y1="87738" x2="45763" y2="87738"/>
                        <a14:foregroundMark x1="45763" y1="87738" x2="45763" y2="87738"/>
                        <a14:foregroundMark x1="58263" y1="86469" x2="58263" y2="86469"/>
                        <a14:foregroundMark x1="58263" y1="86047" x2="58263" y2="86047"/>
                        <a14:foregroundMark x1="52331" y1="82241" x2="52331" y2="82241"/>
                        <a14:foregroundMark x1="58475" y1="75687" x2="58475" y2="75687"/>
                        <a14:foregroundMark x1="58475" y1="75687" x2="58475" y2="75687"/>
                        <a14:foregroundMark x1="58475" y1="75687" x2="58475" y2="75687"/>
                        <a14:foregroundMark x1="64195" y1="75687" x2="64195" y2="75687"/>
                        <a14:foregroundMark x1="64195" y1="75687" x2="64195" y2="75687"/>
                        <a14:foregroundMark x1="70551" y1="82875" x2="70551" y2="82875"/>
                        <a14:foregroundMark x1="70551" y1="82875" x2="70551" y2="82875"/>
                        <a14:foregroundMark x1="70551" y1="82875" x2="70551" y2="82875"/>
                        <a14:foregroundMark x1="70551" y1="82875" x2="70551" y2="82875"/>
                        <a14:foregroundMark x1="70551" y1="82875" x2="70551" y2="82875"/>
                        <a14:foregroundMark x1="64407" y1="83932" x2="64407" y2="83932"/>
                        <a14:foregroundMark x1="72881" y1="84144" x2="72881" y2="84144"/>
                        <a14:foregroundMark x1="68644" y1="84778" x2="68644" y2="84778"/>
                        <a14:foregroundMark x1="68644" y1="84778" x2="68644" y2="84778"/>
                        <a14:foregroundMark x1="76271" y1="79281" x2="76271" y2="79281"/>
                        <a14:foregroundMark x1="76271" y1="79281" x2="76271" y2="79281"/>
                        <a14:foregroundMark x1="79873" y1="74841" x2="79873" y2="74841"/>
                        <a14:foregroundMark x1="81356" y1="75053" x2="81356" y2="75053"/>
                        <a14:foregroundMark x1="81356" y1="75899" x2="81356" y2="75899"/>
                        <a14:foregroundMark x1="81780" y1="79704" x2="81992" y2="79915"/>
                        <a14:foregroundMark x1="81992" y1="79915" x2="87076" y2="83721"/>
                        <a14:foregroundMark x1="81780" y1="83721" x2="86864" y2="84989"/>
                        <a14:foregroundMark x1="86017" y1="85835" x2="84746" y2="89006"/>
                        <a14:foregroundMark x1="81568" y1="79070" x2="66737" y2="77378"/>
                        <a14:foregroundMark x1="66737" y1="77378" x2="67161" y2="77378"/>
                        <a14:foregroundMark x1="73517" y1="81395" x2="64407" y2="85412"/>
                        <a14:foregroundMark x1="73305" y1="86047" x2="57839" y2="84989"/>
                        <a14:foregroundMark x1="55297" y1="88161" x2="36229" y2="88161"/>
                        <a14:foregroundMark x1="23517" y1="80127" x2="16949" y2="729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57792" y="1864636"/>
            <a:ext cx="4927253" cy="493769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664F57A-EA62-46F5-805F-6B2B05F98A70}"/>
              </a:ext>
            </a:extLst>
          </p:cNvPr>
          <p:cNvSpPr txBox="1"/>
          <p:nvPr/>
        </p:nvSpPr>
        <p:spPr>
          <a:xfrm>
            <a:off x="-25005007" y="1107405"/>
            <a:ext cx="753047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Полнокристаллическая полосчатая или сланцеватая горная порода, по составу аналогичная граниту.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По структуре занимает промежуточное положение между гранитом и гнейсом. Текстура обусловлена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субпараллельным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расположением таблитчатых и призматических кристаллов (слюды, роговой обманки, полевого шпата) и удлинённых включений, а также скоплением отдельных минералов в чередующиеся полосы или прослойки (т.н. гнейсовидная текстура).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Большинство исследователей рассматривают гранито-гнейсы как граниты, кристаллизовавшиеся в глубинных зонах земной коры при остывании магматического расплава в условиях направленного давления или в процессе движения магмы, в результате чего возникает параллельная ориентировка минералов.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844CC4-E399-455F-B004-CB67BF4EAAA2}"/>
              </a:ext>
            </a:extLst>
          </p:cNvPr>
          <p:cNvSpPr txBox="1"/>
          <p:nvPr/>
        </p:nvSpPr>
        <p:spPr>
          <a:xfrm>
            <a:off x="-12140561" y="48165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Гранито-гнейс 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A5F0293C-A64D-45D6-A08C-A50C5AFB90B7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57792" y="8919432"/>
            <a:ext cx="4927253" cy="49168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6718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DA0D336-F73A-4C59-BB9D-F9FE452E7CFA}"/>
              </a:ext>
            </a:extLst>
          </p:cNvPr>
          <p:cNvSpPr txBox="1"/>
          <p:nvPr/>
        </p:nvSpPr>
        <p:spPr>
          <a:xfrm>
            <a:off x="563797" y="9538572"/>
            <a:ext cx="75304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Метаморфическая горная порода, состоящая в основном из кварца. Крепкая и прочная горная порода белого, серого или красноватого цветов, очень трудная для обработки.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Кварцит отличается очень высокой твёрдостью и относится к труднообрабатываемым материалам, однако поддаётся полировке очень высокого качества.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BA9BB3-BDFB-4CCA-A62B-B1549B1D337D}"/>
              </a:ext>
            </a:extLst>
          </p:cNvPr>
          <p:cNvSpPr txBox="1"/>
          <p:nvPr/>
        </p:nvSpPr>
        <p:spPr>
          <a:xfrm>
            <a:off x="567641" y="-5894569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Кварцит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D40A262-01C2-4E01-B255-849201D42797}"/>
              </a:ext>
            </a:extLst>
          </p:cNvPr>
          <p:cNvPicPr/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7331" y1="74419" x2="27331" y2="74419"/>
                        <a14:foregroundMark x1="64831" y1="76956" x2="64831" y2="76956"/>
                        <a14:foregroundMark x1="76059" y1="78013" x2="76059" y2="78013"/>
                        <a14:foregroundMark x1="77754" y1="81607" x2="77754" y2="81607"/>
                        <a14:foregroundMark x1="77754" y1="81607" x2="77754" y2="81607"/>
                        <a14:foregroundMark x1="75212" y1="81607" x2="75212" y2="81607"/>
                        <a14:foregroundMark x1="62076" y1="85835" x2="62076" y2="85835"/>
                        <a14:foregroundMark x1="63347" y1="76110" x2="63347" y2="76110"/>
                        <a14:foregroundMark x1="63347" y1="76110" x2="63347" y2="76110"/>
                        <a14:foregroundMark x1="63347" y1="76110" x2="63347" y2="76110"/>
                        <a14:foregroundMark x1="59958" y1="75687" x2="59958" y2="75687"/>
                        <a14:foregroundMark x1="59958" y1="75687" x2="59958" y2="75687"/>
                        <a14:foregroundMark x1="59958" y1="75687" x2="59958" y2="75687"/>
                        <a14:foregroundMark x1="59110" y1="76321" x2="59110" y2="76321"/>
                        <a14:foregroundMark x1="56992" y1="80338" x2="56992" y2="80338"/>
                        <a14:foregroundMark x1="54237" y1="82664" x2="54237" y2="82664"/>
                        <a14:foregroundMark x1="54237" y1="82664" x2="48517" y2="81818"/>
                        <a14:foregroundMark x1="30508" y1="81184" x2="30508" y2="81184"/>
                        <a14:foregroundMark x1="29237" y1="81184" x2="29237" y2="81184"/>
                        <a14:foregroundMark x1="27966" y1="80338" x2="27966" y2="80338"/>
                        <a14:foregroundMark x1="23093" y1="79281" x2="23093" y2="79281"/>
                        <a14:foregroundMark x1="18432" y1="85201" x2="18432" y2="85201"/>
                        <a14:foregroundMark x1="15042" y1="81184" x2="15042" y2="81184"/>
                        <a14:foregroundMark x1="50847" y1="84567" x2="50847" y2="84567"/>
                        <a14:foregroundMark x1="46186" y1="82241" x2="46186" y2="82241"/>
                        <a14:foregroundMark x1="41314" y1="80973" x2="41314" y2="80973"/>
                        <a14:foregroundMark x1="39407" y1="79915" x2="39407" y2="79915"/>
                        <a14:foregroundMark x1="39407" y1="79915" x2="39407" y2="79915"/>
                        <a14:foregroundMark x1="32415" y1="80973" x2="32415" y2="80973"/>
                        <a14:foregroundMark x1="44915" y1="86047" x2="44915" y2="86047"/>
                        <a14:foregroundMark x1="47246" y1="86047" x2="47246" y2="86047"/>
                        <a14:foregroundMark x1="47458" y1="86047" x2="47458" y2="86047"/>
                        <a14:foregroundMark x1="54237" y1="86047" x2="54237" y2="86047"/>
                        <a14:foregroundMark x1="54237" y1="86047" x2="54237" y2="86047"/>
                        <a14:foregroundMark x1="54237" y1="86047" x2="54237" y2="86047"/>
                        <a14:foregroundMark x1="45763" y1="87738" x2="45763" y2="87738"/>
                        <a14:foregroundMark x1="45763" y1="87738" x2="45763" y2="87738"/>
                        <a14:foregroundMark x1="58263" y1="86469" x2="58263" y2="86469"/>
                        <a14:foregroundMark x1="58263" y1="86047" x2="58263" y2="86047"/>
                        <a14:foregroundMark x1="52331" y1="82241" x2="52331" y2="82241"/>
                        <a14:foregroundMark x1="58475" y1="75687" x2="58475" y2="75687"/>
                        <a14:foregroundMark x1="58475" y1="75687" x2="58475" y2="75687"/>
                        <a14:foregroundMark x1="58475" y1="75687" x2="58475" y2="75687"/>
                        <a14:foregroundMark x1="64195" y1="75687" x2="64195" y2="75687"/>
                        <a14:foregroundMark x1="64195" y1="75687" x2="64195" y2="75687"/>
                        <a14:foregroundMark x1="70551" y1="82875" x2="70551" y2="82875"/>
                        <a14:foregroundMark x1="70551" y1="82875" x2="70551" y2="82875"/>
                        <a14:foregroundMark x1="70551" y1="82875" x2="70551" y2="82875"/>
                        <a14:foregroundMark x1="70551" y1="82875" x2="70551" y2="82875"/>
                        <a14:foregroundMark x1="70551" y1="82875" x2="70551" y2="82875"/>
                        <a14:foregroundMark x1="64407" y1="83932" x2="64407" y2="83932"/>
                        <a14:foregroundMark x1="72881" y1="84144" x2="72881" y2="84144"/>
                        <a14:foregroundMark x1="68644" y1="84778" x2="68644" y2="84778"/>
                        <a14:foregroundMark x1="68644" y1="84778" x2="68644" y2="84778"/>
                        <a14:foregroundMark x1="76271" y1="79281" x2="76271" y2="79281"/>
                        <a14:foregroundMark x1="76271" y1="79281" x2="76271" y2="79281"/>
                        <a14:foregroundMark x1="79873" y1="74841" x2="79873" y2="74841"/>
                        <a14:foregroundMark x1="81356" y1="75053" x2="81356" y2="75053"/>
                        <a14:foregroundMark x1="81356" y1="75899" x2="81356" y2="75899"/>
                        <a14:foregroundMark x1="81780" y1="79704" x2="81992" y2="79915"/>
                        <a14:foregroundMark x1="81992" y1="79915" x2="87076" y2="83721"/>
                        <a14:foregroundMark x1="81780" y1="83721" x2="86864" y2="84989"/>
                        <a14:foregroundMark x1="86017" y1="85835" x2="84746" y2="89006"/>
                        <a14:foregroundMark x1="81568" y1="79070" x2="66737" y2="77378"/>
                        <a14:foregroundMark x1="66737" y1="77378" x2="67161" y2="77378"/>
                        <a14:foregroundMark x1="73517" y1="81395" x2="64407" y2="85412"/>
                        <a14:foregroundMark x1="73305" y1="86047" x2="57839" y2="84989"/>
                        <a14:foregroundMark x1="55297" y1="88161" x2="36229" y2="88161"/>
                        <a14:foregroundMark x1="23517" y1="80127" x2="16949" y2="729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98906" y="1864636"/>
            <a:ext cx="4927253" cy="493769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664F57A-EA62-46F5-805F-6B2B05F98A70}"/>
              </a:ext>
            </a:extLst>
          </p:cNvPr>
          <p:cNvSpPr txBox="1"/>
          <p:nvPr/>
        </p:nvSpPr>
        <p:spPr>
          <a:xfrm>
            <a:off x="539223" y="1107405"/>
            <a:ext cx="753047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Полнокристаллическая полосчатая или сланцеватая горная порода, по составу аналогичная граниту.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По структуре занимает промежуточное положение между гранитом и гнейсом. Текстура обусловлена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субпараллельным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расположением таблитчатых и призматических кристаллов (слюды, роговой обманки, полевого шпата) и удлинённых включений, а также скоплением отдельных минералов в чередующиеся полосы или прослойки (т.н. гнейсовидная текстура).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Большинство исследователей рассматривают гранито-гнейсы как граниты, кристаллизовавшиеся в глубинных зонах земной коры при остывании магматического расплава в условиях направленного давления или в процессе движения магмы, в результате чего возникает параллельная ориентировка минералов.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844CC4-E399-455F-B004-CB67BF4EAAA2}"/>
              </a:ext>
            </a:extLst>
          </p:cNvPr>
          <p:cNvSpPr txBox="1"/>
          <p:nvPr/>
        </p:nvSpPr>
        <p:spPr>
          <a:xfrm>
            <a:off x="543067" y="48165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Гранито-гнейс 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A5F0293C-A64D-45D6-A08C-A50C5AFB90B7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57792" y="1642332"/>
            <a:ext cx="4927253" cy="491683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5915827-5D52-44B1-91EC-2BE787BA862A}"/>
              </a:ext>
            </a:extLst>
          </p:cNvPr>
          <p:cNvSpPr txBox="1"/>
          <p:nvPr/>
        </p:nvSpPr>
        <p:spPr>
          <a:xfrm>
            <a:off x="-13053883" y="1112320"/>
            <a:ext cx="753047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Метаморфическая горная порода, главной составной частью которой служат роговая обманка и плагиоклаз.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Амфиболит чаще всего бывает кристаллически-зернистый зелёного цвета. Образуется в глубинных метаморфических катазоне и мезозоне из базальтов, габбро, мергелистых глин с малым количеством извести, перидотитов.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Минеральный состав в процентах: амфиболы — 40; пироксены — 10; плагиоклаз — 40; минералы-примеси — авгит, хлорит, гранат, диопсид, кварц, рудные минералы (ильменит, магнетит).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По составу различают собственно амфиболит, полевошпатовый амфиболит и другие. Амфиболит является довольно распространённой горной породой и характерен для докембрийских метаморфических комплексов.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F026C3-CD1C-4702-9B0E-EA6BB911A49D}"/>
              </a:ext>
            </a:extLst>
          </p:cNvPr>
          <p:cNvSpPr txBox="1"/>
          <p:nvPr/>
        </p:nvSpPr>
        <p:spPr>
          <a:xfrm>
            <a:off x="-13050039" y="486567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Амфиболит </a:t>
            </a: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937AE5F4-67DE-426D-BD6B-D931875E4F29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57792" y="8565625"/>
            <a:ext cx="4927253" cy="49272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8366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283C64-CBCE-4F2B-9D27-C79D0EC75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7A6881-07A2-4068-A916-6E895DF689E5}"/>
              </a:ext>
            </a:extLst>
          </p:cNvPr>
          <p:cNvSpPr txBox="1"/>
          <p:nvPr/>
        </p:nvSpPr>
        <p:spPr>
          <a:xfrm>
            <a:off x="3494164" y="-1103550"/>
            <a:ext cx="5203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6AC4DC"/>
                </a:solidFill>
                <a:latin typeface="Montserrat Medium" pitchFamily="2" charset="-52"/>
              </a:rPr>
              <a:t>УО «Национальный детский технопарк»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751793-CC75-4EDB-A151-E40663922779}"/>
              </a:ext>
            </a:extLst>
          </p:cNvPr>
          <p:cNvSpPr txBox="1"/>
          <p:nvPr/>
        </p:nvSpPr>
        <p:spPr>
          <a:xfrm>
            <a:off x="-11032065" y="1312335"/>
            <a:ext cx="10414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Петрографический состав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обломочного материала моренных отложений Беларуси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(на примере месторождения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суглинков и глин в карьере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«Гайдуковка»</a:t>
            </a:r>
            <a:endParaRPr lang="ru-RU" sz="3200" dirty="0">
              <a:solidFill>
                <a:schemeClr val="bg1"/>
              </a:solidFill>
              <a:latin typeface="Montserrat SemiBold" pitchFamily="2" charset="-52"/>
            </a:endParaRPr>
          </a:p>
          <a:p>
            <a:endParaRPr lang="ru-RU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D2B400-031A-4E5E-9973-D6A3714A1505}"/>
              </a:ext>
            </a:extLst>
          </p:cNvPr>
          <p:cNvSpPr txBox="1"/>
          <p:nvPr/>
        </p:nvSpPr>
        <p:spPr>
          <a:xfrm>
            <a:off x="5340023" y="7704307"/>
            <a:ext cx="15119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solidFill>
                  <a:srgbClr val="6AC4DC"/>
                </a:solidFill>
                <a:latin typeface="Montserrat SemiBold" pitchFamily="2" charset="-52"/>
              </a:rPr>
              <a:t>Минск, 2022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C1CC3E-37A7-47FC-BE9E-9513EB633907}"/>
              </a:ext>
            </a:extLst>
          </p:cNvPr>
          <p:cNvSpPr txBox="1"/>
          <p:nvPr/>
        </p:nvSpPr>
        <p:spPr>
          <a:xfrm>
            <a:off x="12366053" y="5278925"/>
            <a:ext cx="25074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Разработали:</a:t>
            </a: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Самцов Никита</a:t>
            </a: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Акулич Владислав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940958-C0EA-4507-92A8-51028D41E9FB}"/>
              </a:ext>
            </a:extLst>
          </p:cNvPr>
          <p:cNvSpPr txBox="1"/>
          <p:nvPr/>
        </p:nvSpPr>
        <p:spPr>
          <a:xfrm>
            <a:off x="477466" y="542813"/>
            <a:ext cx="69236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Актуальность исследований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E53643-7828-49B9-BA3F-65F0DE06198D}"/>
              </a:ext>
            </a:extLst>
          </p:cNvPr>
          <p:cNvSpPr txBox="1"/>
          <p:nvPr/>
        </p:nvSpPr>
        <p:spPr>
          <a:xfrm>
            <a:off x="477465" y="1316620"/>
            <a:ext cx="1114726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Данная работа позволяет практически познакомиться с моренными отложениями четвертичных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(плейстоценовых) отложений на территории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Минской возвышенности, на примере месторождения суглинков и глин в карьере «Гайдуковка»,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а также с основными научными методами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проведения лабораторных работ по изучению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горных пород и минералов. Результаты данной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научно-исследовательской работы могут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быть использованы как наглядное пособие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при изучении в школе некоторых тем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предмета географии.</a:t>
            </a:r>
          </a:p>
          <a:p>
            <a:endParaRPr lang="ru-RU" sz="2000" dirty="0">
              <a:latin typeface="Montserrat Medium" pitchFamily="2" charset="-5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38F922-C818-465C-BE29-C037DEE39A6C}"/>
              </a:ext>
            </a:extLst>
          </p:cNvPr>
          <p:cNvSpPr txBox="1"/>
          <p:nvPr/>
        </p:nvSpPr>
        <p:spPr>
          <a:xfrm>
            <a:off x="13279065" y="537588"/>
            <a:ext cx="59554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Объектом исследования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962020-8764-4998-B490-22C80DBC8C72}"/>
              </a:ext>
            </a:extLst>
          </p:cNvPr>
          <p:cNvSpPr txBox="1"/>
          <p:nvPr/>
        </p:nvSpPr>
        <p:spPr>
          <a:xfrm>
            <a:off x="13329864" y="1312335"/>
            <a:ext cx="111472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являются горные породы моренных отложений карьера «Гайдуковка.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492B67-05F7-46D8-B51A-BCE2A7B16E57}"/>
              </a:ext>
            </a:extLst>
          </p:cNvPr>
          <p:cNvSpPr txBox="1"/>
          <p:nvPr/>
        </p:nvSpPr>
        <p:spPr>
          <a:xfrm>
            <a:off x="13279065" y="2296538"/>
            <a:ext cx="33185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Цель работы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8BABD0-F54B-463D-9BF1-6D04B551F277}"/>
              </a:ext>
            </a:extLst>
          </p:cNvPr>
          <p:cNvSpPr txBox="1"/>
          <p:nvPr/>
        </p:nvSpPr>
        <p:spPr>
          <a:xfrm>
            <a:off x="13329864" y="3077635"/>
            <a:ext cx="111472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изучение петрографического состава обломочного материала моренных отложений из карьера «Гайдуковка».</a:t>
            </a:r>
          </a:p>
        </p:txBody>
      </p:sp>
    </p:spTree>
    <p:extLst>
      <p:ext uri="{BB962C8B-B14F-4D97-AF65-F5344CB8AC3E}">
        <p14:creationId xmlns:p14="http://schemas.microsoft.com/office/powerpoint/2010/main" val="1356716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664F57A-EA62-46F5-805F-6B2B05F98A70}"/>
              </a:ext>
            </a:extLst>
          </p:cNvPr>
          <p:cNvSpPr txBox="1"/>
          <p:nvPr/>
        </p:nvSpPr>
        <p:spPr>
          <a:xfrm>
            <a:off x="539223" y="10133423"/>
            <a:ext cx="753047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Полнокристаллическая полосчатая или сланцеватая горная порода, по составу аналогичная граниту.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По структуре занимает промежуточное положение между гранитом и гнейсом. Текстура обусловлена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субпараллельным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расположением таблитчатых и призматических кристаллов (слюды, роговой обманки, полевого шпата) и удлинённых включений, а также скоплением отдельных минералов в чередующиеся полосы или прослойки (т.н. гнейсовидная текстура).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Большинство исследователей рассматривают гранито-гнейсы как граниты, кристаллизовавшиеся в глубинных зонах земной коры при остывании магматического расплава в условиях направленного давления или в процессе движения магмы, в результате чего возникает параллельная ориентировка минералов.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844CC4-E399-455F-B004-CB67BF4EAAA2}"/>
              </a:ext>
            </a:extLst>
          </p:cNvPr>
          <p:cNvSpPr txBox="1"/>
          <p:nvPr/>
        </p:nvSpPr>
        <p:spPr>
          <a:xfrm>
            <a:off x="543067" y="-105218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Гранито-гнейс 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A5F0293C-A64D-45D6-A08C-A50C5AFB90B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3929098" y="1642332"/>
            <a:ext cx="4927253" cy="491683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5915827-5D52-44B1-91EC-2BE787BA862A}"/>
              </a:ext>
            </a:extLst>
          </p:cNvPr>
          <p:cNvSpPr txBox="1"/>
          <p:nvPr/>
        </p:nvSpPr>
        <p:spPr>
          <a:xfrm>
            <a:off x="367156" y="1112320"/>
            <a:ext cx="753047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Метаморфическая горная порода, главной составной частью которой служат роговая обманка и плагиоклаз.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Амфиболит чаще всего бывает кристаллически-зернистый зелёного цвета. Образуется в глубинных метаморфических катазоне и мезозоне из базальтов, габбро, мергелистых глин с малым количеством извести, перидотитов.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Минеральный состав в процентах: амфиболы — 40; пироксены — 10; плагиоклаз — 40; минералы-примеси — авгит, хлорит, гранат, диопсид, кварц, рудные минералы (ильменит, магнетит).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По составу различают собственно амфиболит, полевошпатовый амфиболит и другие. Амфиболит является довольно распространённой горной породой и характерен для докембрийских метаморфических комплексов.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F026C3-CD1C-4702-9B0E-EA6BB911A49D}"/>
              </a:ext>
            </a:extLst>
          </p:cNvPr>
          <p:cNvSpPr txBox="1"/>
          <p:nvPr/>
        </p:nvSpPr>
        <p:spPr>
          <a:xfrm>
            <a:off x="371007" y="486567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Амфиболит </a:t>
            </a: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937AE5F4-67DE-426D-BD6B-D931875E4F29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57792" y="1781361"/>
            <a:ext cx="4927253" cy="4927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469B17-E310-4F22-A6C8-CCB9C8506E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141114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7983A6-D55C-414E-B6AC-FA17D1298E72}"/>
              </a:ext>
            </a:extLst>
          </p:cNvPr>
          <p:cNvSpPr txBox="1"/>
          <p:nvPr/>
        </p:nvSpPr>
        <p:spPr>
          <a:xfrm>
            <a:off x="-17090032" y="1117235"/>
            <a:ext cx="1114726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Изучив петрографический состав обломочного материала моренных отложений из карьера «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Гайдуковка»,мы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: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1) Выяснили, что обломочный материал представлен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гравелитами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кварцитами, гальками, гнейсами,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гранитогнейсами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лабродоритами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риолитами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и т.д.;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2) выполнили макроскопическое определение и описание магматических, метаморфических и осадочных пород;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3) составили и графически изобразили геологический разрез моренных отложений рассматриваемого карьера;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4) выяснили генезис их формирования;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5) выяснили, что наиболее преобладающими породами являются: гранит,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гранитогнейс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гнейс, диорит, кварцит;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6) установили условия их залегания;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7) указал практическое применение обломочных пород из морен.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3301A6-1D2B-465F-B1B7-9741303B7F37}"/>
              </a:ext>
            </a:extLst>
          </p:cNvPr>
          <p:cNvSpPr txBox="1"/>
          <p:nvPr/>
        </p:nvSpPr>
        <p:spPr>
          <a:xfrm>
            <a:off x="-17086180" y="49148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1465302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954" y="2824368"/>
            <a:ext cx="6858000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5915827-5D52-44B1-91EC-2BE787BA862A}"/>
              </a:ext>
            </a:extLst>
          </p:cNvPr>
          <p:cNvSpPr txBox="1"/>
          <p:nvPr/>
        </p:nvSpPr>
        <p:spPr>
          <a:xfrm>
            <a:off x="367156" y="11613178"/>
            <a:ext cx="753047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Метаморфическая горная порода, главной составной частью которой служат роговая обманка и плагиоклаз.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Амфиболит чаще всего бывает кристаллически-зернистый зелёного цвета. Образуется в глубинных метаморфических катазоне и мезозоне из базальтов, габбро, мергелистых глин с малым количеством извести, перидотитов.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Минеральный состав в процентах: амфиболы — 40; пироксены — 10; плагиоклаз — 40; минералы-примеси — авгит, хлорит, гранат, диопсид, кварц, рудные минералы (ильменит, магнетит).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По составу различают собственно амфиболит, полевошпатовый амфиболит и другие. Амфиболит является довольно распространённой горной породой и характерен для докембрийских метаморфических комплексов.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F026C3-CD1C-4702-9B0E-EA6BB911A49D}"/>
              </a:ext>
            </a:extLst>
          </p:cNvPr>
          <p:cNvSpPr txBox="1"/>
          <p:nvPr/>
        </p:nvSpPr>
        <p:spPr>
          <a:xfrm>
            <a:off x="371007" y="-272858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Амфиболит </a:t>
            </a: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937AE5F4-67DE-426D-BD6B-D931875E4F2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698906" y="1781361"/>
            <a:ext cx="4927253" cy="4927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469B17-E310-4F22-A6C8-CCB9C8506E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96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7983A6-D55C-414E-B6AC-FA17D1298E72}"/>
              </a:ext>
            </a:extLst>
          </p:cNvPr>
          <p:cNvSpPr txBox="1"/>
          <p:nvPr/>
        </p:nvSpPr>
        <p:spPr>
          <a:xfrm>
            <a:off x="490059" y="1117235"/>
            <a:ext cx="1114726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Изучив петрографический состав обломочного материала моренных отложений из карьера «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Гайдуковка»,мы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: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1) Выяснили, что обломочный материал представлен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гравелитами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кварцитами, гальками, гнейсами,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гранитогнейсами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лабродоритами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риолитами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и т.д.;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2) выполнили макроскопическое определение и описание магматических, метаморфических и осадочных пород;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3) составили и графически изобразили геологический разрез моренных отложений рассматриваемого карьера;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4) выяснили генезис их формирования;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5) выяснили, что наиболее преобладающими породами являются: гранит,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гранитогнейс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гнейс, диорит, кварцит;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6) установили условия их залегания;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7) указал практическое применение обломочных пород из морен.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3301A6-1D2B-465F-B1B7-9741303B7F37}"/>
              </a:ext>
            </a:extLst>
          </p:cNvPr>
          <p:cNvSpPr txBox="1"/>
          <p:nvPr/>
        </p:nvSpPr>
        <p:spPr>
          <a:xfrm>
            <a:off x="493911" y="49148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Выводы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DBCF7D-671D-413B-8DB3-7B1FE27E3DA3}"/>
              </a:ext>
            </a:extLst>
          </p:cNvPr>
          <p:cNvSpPr txBox="1"/>
          <p:nvPr/>
        </p:nvSpPr>
        <p:spPr>
          <a:xfrm>
            <a:off x="3494164" y="-604565"/>
            <a:ext cx="5203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6AC4DC"/>
                </a:solidFill>
                <a:latin typeface="Montserrat Medium" pitchFamily="2" charset="-52"/>
              </a:rPr>
              <a:t>УО «Национальный детский технопарк»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2B4F93-07A8-4C39-BAC5-C5B6F4A49943}"/>
              </a:ext>
            </a:extLst>
          </p:cNvPr>
          <p:cNvSpPr txBox="1"/>
          <p:nvPr/>
        </p:nvSpPr>
        <p:spPr>
          <a:xfrm>
            <a:off x="-11501563" y="1312335"/>
            <a:ext cx="10414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Петрографический состав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обломочного материала моренных отложений Беларуси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(на примере месторождения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суглинков и глин в карьере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«Гайдуковка»</a:t>
            </a:r>
            <a:endParaRPr lang="ru-RU" sz="3200" dirty="0">
              <a:solidFill>
                <a:schemeClr val="bg1"/>
              </a:solidFill>
              <a:latin typeface="Montserrat SemiBold" pitchFamily="2" charset="-52"/>
            </a:endParaRPr>
          </a:p>
          <a:p>
            <a:endParaRPr lang="ru-RU" sz="3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447BE6-23A1-46B5-8D26-0794897A66DD}"/>
              </a:ext>
            </a:extLst>
          </p:cNvPr>
          <p:cNvSpPr txBox="1"/>
          <p:nvPr/>
        </p:nvSpPr>
        <p:spPr>
          <a:xfrm>
            <a:off x="5340023" y="8148810"/>
            <a:ext cx="15119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solidFill>
                  <a:srgbClr val="6AC4DC"/>
                </a:solidFill>
                <a:latin typeface="Montserrat SemiBold" pitchFamily="2" charset="-52"/>
              </a:rPr>
              <a:t>Минск, 2022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3E8D61-3071-4041-9C32-ED63FE29D596}"/>
              </a:ext>
            </a:extLst>
          </p:cNvPr>
          <p:cNvSpPr txBox="1"/>
          <p:nvPr/>
        </p:nvSpPr>
        <p:spPr>
          <a:xfrm>
            <a:off x="13206677" y="4402625"/>
            <a:ext cx="30605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Разработали:</a:t>
            </a: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Самцов Никита</a:t>
            </a: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Акулич Владислав</a:t>
            </a:r>
          </a:p>
          <a:p>
            <a:pPr algn="r"/>
            <a:endParaRPr lang="ru-RU" dirty="0">
              <a:solidFill>
                <a:srgbClr val="6AC4DC"/>
              </a:solidFill>
              <a:latin typeface="Montserrat SemiBold" pitchFamily="2" charset="-52"/>
            </a:endParaRP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Руководитель проекта:</a:t>
            </a: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Плакс Д. П.</a:t>
            </a:r>
          </a:p>
        </p:txBody>
      </p:sp>
    </p:spTree>
    <p:extLst>
      <p:ext uri="{BB962C8B-B14F-4D97-AF65-F5344CB8AC3E}">
        <p14:creationId xmlns:p14="http://schemas.microsoft.com/office/powerpoint/2010/main" val="23559982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954" y="2824368"/>
            <a:ext cx="6858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469B17-E310-4F22-A6C8-CCB9C8506E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96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7983A6-D55C-414E-B6AC-FA17D1298E72}"/>
              </a:ext>
            </a:extLst>
          </p:cNvPr>
          <p:cNvSpPr txBox="1"/>
          <p:nvPr/>
        </p:nvSpPr>
        <p:spPr>
          <a:xfrm>
            <a:off x="490059" y="19287261"/>
            <a:ext cx="1114726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Изучив петрографический состав обломочного материала моренных отложений из карьера «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Гайдуковка»,мы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: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1) Выяснили, что обломочный материал представлен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гравелитами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кварцитами, гальками, гнейсами,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гранитогнейсами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лабродоритами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липаритами,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риолитами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 и т.д.;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2) выполнили макроскопическое определение и описание магматических, метаморфических и осадочных пород;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3) составили и графически изобразили геологический разрез моренных отложений рассматриваемого карьера;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4) выяснили генезис их формирования;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5) выяснили, что наиболее преобладающими породами являются: гранит,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гранитогнейс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, гнейс, диорит, кварцит;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6) установили условия их залегания;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7) указал практическое применение обломочных пород из морен.</a:t>
            </a:r>
          </a:p>
          <a:p>
            <a:endParaRPr lang="ru-RU" sz="20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D7996DF-B8D8-4E0B-8D04-08B972E5A226}"/>
              </a:ext>
            </a:extLst>
          </p:cNvPr>
          <p:cNvSpPr txBox="1"/>
          <p:nvPr/>
        </p:nvSpPr>
        <p:spPr>
          <a:xfrm>
            <a:off x="3494164" y="191850"/>
            <a:ext cx="5203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rgbClr val="6AC4DC"/>
                </a:solidFill>
                <a:latin typeface="Montserrat Medium" pitchFamily="2" charset="-52"/>
              </a:rPr>
              <a:t>УО «Национальный детский технопарк»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97DE0EA-34B3-4E49-82B9-595B9243399F}"/>
              </a:ext>
            </a:extLst>
          </p:cNvPr>
          <p:cNvSpPr txBox="1"/>
          <p:nvPr/>
        </p:nvSpPr>
        <p:spPr>
          <a:xfrm>
            <a:off x="474135" y="1312335"/>
            <a:ext cx="10414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Петрографический состав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обломочного материала моренных отложений Беларуси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(на примере месторождения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суглинков и глин в карьере </a:t>
            </a:r>
          </a:p>
          <a:p>
            <a:r>
              <a:rPr lang="ru-RU" sz="3200" dirty="0">
                <a:solidFill>
                  <a:schemeClr val="bg1"/>
                </a:solidFill>
                <a:effectLst/>
                <a:latin typeface="Montserrat SemiBold" pitchFamily="2" charset="-52"/>
                <a:ea typeface="Calibri" panose="020F0502020204030204" pitchFamily="34" charset="0"/>
              </a:rPr>
              <a:t>«Гайдуковка»</a:t>
            </a:r>
            <a:endParaRPr lang="ru-RU" sz="3200" dirty="0">
              <a:solidFill>
                <a:schemeClr val="bg1"/>
              </a:solidFill>
              <a:latin typeface="Montserrat SemiBold" pitchFamily="2" charset="-52"/>
            </a:endParaRPr>
          </a:p>
          <a:p>
            <a:endParaRPr lang="ru-RU" sz="3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0369E1-31BB-43B2-B331-276B99DA94C6}"/>
              </a:ext>
            </a:extLst>
          </p:cNvPr>
          <p:cNvSpPr txBox="1"/>
          <p:nvPr/>
        </p:nvSpPr>
        <p:spPr>
          <a:xfrm>
            <a:off x="5340023" y="6320007"/>
            <a:ext cx="15119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solidFill>
                  <a:srgbClr val="6AC4DC"/>
                </a:solidFill>
                <a:latin typeface="Montserrat SemiBold" pitchFamily="2" charset="-52"/>
              </a:rPr>
              <a:t>Минск, 2022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0FE8A7-192F-4F21-81DE-AE15A458BEB6}"/>
              </a:ext>
            </a:extLst>
          </p:cNvPr>
          <p:cNvSpPr txBox="1"/>
          <p:nvPr/>
        </p:nvSpPr>
        <p:spPr>
          <a:xfrm>
            <a:off x="8841153" y="4402625"/>
            <a:ext cx="30605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Разработали:</a:t>
            </a: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Самцов Никита</a:t>
            </a: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Акулич Владислав</a:t>
            </a:r>
          </a:p>
          <a:p>
            <a:pPr algn="r"/>
            <a:endParaRPr lang="ru-RU" dirty="0">
              <a:solidFill>
                <a:srgbClr val="6AC4DC"/>
              </a:solidFill>
              <a:latin typeface="Montserrat SemiBold" pitchFamily="2" charset="-52"/>
            </a:endParaRP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Руководитель проекта:</a:t>
            </a:r>
          </a:p>
          <a:p>
            <a:pPr algn="r"/>
            <a:r>
              <a:rPr lang="ru-RU" dirty="0">
                <a:solidFill>
                  <a:srgbClr val="6AC4DC"/>
                </a:solidFill>
                <a:latin typeface="Montserrat SemiBold" pitchFamily="2" charset="-52"/>
              </a:rPr>
              <a:t>Плакс Д. П.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40D06F-472A-46B0-94E2-14AD0D21C099}"/>
              </a:ext>
            </a:extLst>
          </p:cNvPr>
          <p:cNvSpPr txBox="1"/>
          <p:nvPr/>
        </p:nvSpPr>
        <p:spPr>
          <a:xfrm>
            <a:off x="493911" y="-2015745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38430897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283C64-CBCE-4F2B-9D27-C79D0EC75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940958-C0EA-4507-92A8-51028D41E9FB}"/>
              </a:ext>
            </a:extLst>
          </p:cNvPr>
          <p:cNvSpPr txBox="1"/>
          <p:nvPr/>
        </p:nvSpPr>
        <p:spPr>
          <a:xfrm>
            <a:off x="-11676434" y="542813"/>
            <a:ext cx="69236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Актуальность исследований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E53643-7828-49B9-BA3F-65F0DE06198D}"/>
              </a:ext>
            </a:extLst>
          </p:cNvPr>
          <p:cNvSpPr txBox="1"/>
          <p:nvPr/>
        </p:nvSpPr>
        <p:spPr>
          <a:xfrm>
            <a:off x="-11676435" y="1316620"/>
            <a:ext cx="1114726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Данная работа позволяет практически познакомиться с моренными отложениями четвертичных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(плейстоценовых) отложений на территории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Минской возвышенности, на примере месторождения суглинков и глин в карьере «Гайдуковка»,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а также с основными научными методами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проведения лабораторных работ по изучению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горных пород и минералов. Результаты данной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научно-исследовательской работы могут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быть использованы как наглядное пособие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при изучении в школе некоторых тем </a:t>
            </a:r>
            <a:endParaRPr lang="en-US" sz="2000" dirty="0">
              <a:solidFill>
                <a:schemeClr val="bg1"/>
              </a:solidFill>
              <a:latin typeface="Montserrat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предмета географии.</a:t>
            </a:r>
          </a:p>
          <a:p>
            <a:endParaRPr lang="ru-RU" sz="2000" dirty="0">
              <a:latin typeface="Montserrat Medium" pitchFamily="2" charset="-5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38F922-C818-465C-BE29-C037DEE39A6C}"/>
              </a:ext>
            </a:extLst>
          </p:cNvPr>
          <p:cNvSpPr txBox="1"/>
          <p:nvPr/>
        </p:nvSpPr>
        <p:spPr>
          <a:xfrm>
            <a:off x="534615" y="537588"/>
            <a:ext cx="59554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Объектом исследования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962020-8764-4998-B490-22C80DBC8C72}"/>
              </a:ext>
            </a:extLst>
          </p:cNvPr>
          <p:cNvSpPr txBox="1"/>
          <p:nvPr/>
        </p:nvSpPr>
        <p:spPr>
          <a:xfrm>
            <a:off x="585414" y="1312335"/>
            <a:ext cx="111472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являются горные породы моренных отложений карьера «Гайдуковка.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492B67-05F7-46D8-B51A-BCE2A7B16E57}"/>
              </a:ext>
            </a:extLst>
          </p:cNvPr>
          <p:cNvSpPr txBox="1"/>
          <p:nvPr/>
        </p:nvSpPr>
        <p:spPr>
          <a:xfrm>
            <a:off x="534615" y="2296538"/>
            <a:ext cx="33185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Цель работы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8BABD0-F54B-463D-9BF1-6D04B551F277}"/>
              </a:ext>
            </a:extLst>
          </p:cNvPr>
          <p:cNvSpPr txBox="1"/>
          <p:nvPr/>
        </p:nvSpPr>
        <p:spPr>
          <a:xfrm>
            <a:off x="585414" y="3077635"/>
            <a:ext cx="111472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изучение петрографического состава обломочного материала моренных отложений из карьера «Гайдуковка».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29BC542-B9D7-46FB-A761-15029E5EBA38}"/>
              </a:ext>
            </a:extLst>
          </p:cNvPr>
          <p:cNvSpPr txBox="1"/>
          <p:nvPr/>
        </p:nvSpPr>
        <p:spPr>
          <a:xfrm>
            <a:off x="534615" y="-1119762"/>
            <a:ext cx="54040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Задачи исследования: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30CD29-E9C7-43AF-9CE3-6EA601E6621F}"/>
              </a:ext>
            </a:extLst>
          </p:cNvPr>
          <p:cNvSpPr txBox="1"/>
          <p:nvPr/>
        </p:nvSpPr>
        <p:spPr>
          <a:xfrm>
            <a:off x="585414" y="7617885"/>
            <a:ext cx="1114726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1. выяснить какими типам пород представлен обломочный материал;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2. выполнить его макроскопическое определение и описание;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3. описать и графически изобразить геологический разрез моренных отложений исследуемого карьера;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4. выяснить их генезис формирования;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5. выяснить, какие породы являются наиболее преобладающими в гравийно-галечной фракции морены;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6.  установить условия их залегания;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7. указать практическое применение обломочных пород из морен.</a:t>
            </a:r>
            <a:endParaRPr lang="ru-RU" sz="24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64308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283C64-CBCE-4F2B-9D27-C79D0EC75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E38F922-C818-465C-BE29-C037DEE39A6C}"/>
              </a:ext>
            </a:extLst>
          </p:cNvPr>
          <p:cNvSpPr txBox="1"/>
          <p:nvPr/>
        </p:nvSpPr>
        <p:spPr>
          <a:xfrm>
            <a:off x="-7961685" y="537588"/>
            <a:ext cx="59554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Объектом исследования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962020-8764-4998-B490-22C80DBC8C72}"/>
              </a:ext>
            </a:extLst>
          </p:cNvPr>
          <p:cNvSpPr txBox="1"/>
          <p:nvPr/>
        </p:nvSpPr>
        <p:spPr>
          <a:xfrm>
            <a:off x="12625014" y="1312335"/>
            <a:ext cx="111472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являются горные породы моренных отложений карьера «Гайдуковка.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492B67-05F7-46D8-B51A-BCE2A7B16E57}"/>
              </a:ext>
            </a:extLst>
          </p:cNvPr>
          <p:cNvSpPr txBox="1"/>
          <p:nvPr/>
        </p:nvSpPr>
        <p:spPr>
          <a:xfrm>
            <a:off x="-7961685" y="2296538"/>
            <a:ext cx="33185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Цель работы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8BABD0-F54B-463D-9BF1-6D04B551F277}"/>
              </a:ext>
            </a:extLst>
          </p:cNvPr>
          <p:cNvSpPr txBox="1"/>
          <p:nvPr/>
        </p:nvSpPr>
        <p:spPr>
          <a:xfrm>
            <a:off x="12625014" y="3077635"/>
            <a:ext cx="111472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изучение петрографического состава обломочного материала моренных отложений из карьера «Гайдуковка».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29BC542-B9D7-46FB-A761-15029E5EBA38}"/>
              </a:ext>
            </a:extLst>
          </p:cNvPr>
          <p:cNvSpPr txBox="1"/>
          <p:nvPr/>
        </p:nvSpPr>
        <p:spPr>
          <a:xfrm>
            <a:off x="534615" y="613788"/>
            <a:ext cx="54040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Задачи исследования: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30CD29-E9C7-43AF-9CE3-6EA601E6621F}"/>
              </a:ext>
            </a:extLst>
          </p:cNvPr>
          <p:cNvSpPr txBox="1"/>
          <p:nvPr/>
        </p:nvSpPr>
        <p:spPr>
          <a:xfrm>
            <a:off x="585414" y="1369485"/>
            <a:ext cx="1114726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1. выяснить какими типам пород представлен обломочный материал;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2. выполнить его макроскопическое определение и описание;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3. описать и графически изобразить геологический разрез моренных отложений исследуемого карьера;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4. выяснить их генезис формирования;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5. выяснить, какие породы являются наиболее преобладающими в гравийно-галечной фракции морены;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6.  установить условия их залегания;</a:t>
            </a:r>
          </a:p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7. указать практическое применение обломочных пород из морен.</a:t>
            </a:r>
            <a:endParaRPr lang="ru-RU" sz="24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949D147-D17E-485D-9249-84770CC15A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460" y="8227485"/>
            <a:ext cx="7015727" cy="45402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5890109-5466-434C-A47A-8E412A84EB04}"/>
              </a:ext>
            </a:extLst>
          </p:cNvPr>
          <p:cNvSpPr txBox="1"/>
          <p:nvPr/>
        </p:nvSpPr>
        <p:spPr>
          <a:xfrm>
            <a:off x="585414" y="-1862517"/>
            <a:ext cx="111472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>
                <a:solidFill>
                  <a:srgbClr val="6AC4DC"/>
                </a:solidFill>
                <a:latin typeface="Montserrat Black" pitchFamily="2" charset="-52"/>
              </a:rPr>
              <a:t>Географическое расположение месторождения суглинков и глин «Гайдуковка»</a:t>
            </a:r>
            <a:endParaRPr lang="ru-RU" sz="32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91589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283C64-CBCE-4F2B-9D27-C79D0EC75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29BC542-B9D7-46FB-A761-15029E5EBA38}"/>
              </a:ext>
            </a:extLst>
          </p:cNvPr>
          <p:cNvSpPr txBox="1"/>
          <p:nvPr/>
        </p:nvSpPr>
        <p:spPr>
          <a:xfrm>
            <a:off x="13412415" y="613788"/>
            <a:ext cx="54040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Задачи исследования: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30CD29-E9C7-43AF-9CE3-6EA601E6621F}"/>
              </a:ext>
            </a:extLst>
          </p:cNvPr>
          <p:cNvSpPr txBox="1"/>
          <p:nvPr/>
        </p:nvSpPr>
        <p:spPr>
          <a:xfrm>
            <a:off x="-13054386" y="1369485"/>
            <a:ext cx="1114726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1. выяснить какими типам пород представлен обломочный материал;</a:t>
            </a:r>
          </a:p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2. выполнить его макроскопическое определение и описание;</a:t>
            </a:r>
          </a:p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3. описать и графически изобразить геологический разрез моренных отложений исследуемого карьера;</a:t>
            </a:r>
          </a:p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4. выяснить их генезис формирования;</a:t>
            </a:r>
          </a:p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5. выяснить, какие породы являются наиболее преобладающими в гравийно-галечной фракции морены;</a:t>
            </a:r>
          </a:p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6.  установить условия их залегания;</a:t>
            </a:r>
          </a:p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7. указать практическое применение обломочных пород из морен.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949D147-D17E-485D-9249-84770CC15A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460" y="1921935"/>
            <a:ext cx="7015727" cy="45402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5890109-5466-434C-A47A-8E412A84EB04}"/>
              </a:ext>
            </a:extLst>
          </p:cNvPr>
          <p:cNvSpPr txBox="1"/>
          <p:nvPr/>
        </p:nvSpPr>
        <p:spPr>
          <a:xfrm>
            <a:off x="585414" y="480633"/>
            <a:ext cx="111472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Географическое расположение месторождения суглинков и глин «Гайдуковка»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A4E2A9-1DF3-447E-BC5A-A8D44D81314C}"/>
              </a:ext>
            </a:extLst>
          </p:cNvPr>
          <p:cNvSpPr txBox="1"/>
          <p:nvPr/>
        </p:nvSpPr>
        <p:spPr>
          <a:xfrm>
            <a:off x="-11987586" y="480633"/>
            <a:ext cx="111472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>
                <a:solidFill>
                  <a:srgbClr val="6AC4DC"/>
                </a:solidFill>
                <a:latin typeface="Montserrat Black" pitchFamily="2" charset="-52"/>
              </a:rPr>
              <a:t>Геологическая характеристика месторождения «Гайдуковка»</a:t>
            </a:r>
            <a:endParaRPr lang="ru-RU" sz="32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BD6495-8643-4FA8-BF6F-9C06421EC366}"/>
              </a:ext>
            </a:extLst>
          </p:cNvPr>
          <p:cNvSpPr txBox="1"/>
          <p:nvPr/>
        </p:nvSpPr>
        <p:spPr>
          <a:xfrm>
            <a:off x="13130586" y="1994953"/>
            <a:ext cx="111472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>
                <a:solidFill>
                  <a:schemeClr val="bg1"/>
                </a:solidFill>
                <a:latin typeface="Montserrat SemiBold" pitchFamily="2" charset="-52"/>
              </a:rPr>
              <a:t>Месторождение по добыче суглинков и глин «Гайдуковка», расположено на месте вырубленных заболоченных участков леса. Поверхность участка месторождения ровная, отметки поверхности находятся в пределах 213,0 – 214,0 м. В геологическом строении месторождения принимают участие следующие отложения (сверху вниз).</a:t>
            </a:r>
            <a:endParaRPr lang="ru-RU" sz="2400" dirty="0">
              <a:solidFill>
                <a:schemeClr val="bg1"/>
              </a:solidFill>
              <a:latin typeface="Montserrat Semi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304864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283C64-CBCE-4F2B-9D27-C79D0EC75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949D147-D17E-485D-9249-84770CC15A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96840" y="1921935"/>
            <a:ext cx="7015727" cy="45402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5890109-5466-434C-A47A-8E412A84EB04}"/>
              </a:ext>
            </a:extLst>
          </p:cNvPr>
          <p:cNvSpPr txBox="1"/>
          <p:nvPr/>
        </p:nvSpPr>
        <p:spPr>
          <a:xfrm>
            <a:off x="13653714" y="480633"/>
            <a:ext cx="111472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Географическое расположение месторождения суглинков и глин «Гайдуковка»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A4E2A9-1DF3-447E-BC5A-A8D44D81314C}"/>
              </a:ext>
            </a:extLst>
          </p:cNvPr>
          <p:cNvSpPr txBox="1"/>
          <p:nvPr/>
        </p:nvSpPr>
        <p:spPr>
          <a:xfrm>
            <a:off x="509214" y="480633"/>
            <a:ext cx="111472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Геологическая характеристика месторождения «Гайдуковка»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BD6495-8643-4FA8-BF6F-9C06421EC366}"/>
              </a:ext>
            </a:extLst>
          </p:cNvPr>
          <p:cNvSpPr txBox="1"/>
          <p:nvPr/>
        </p:nvSpPr>
        <p:spPr>
          <a:xfrm>
            <a:off x="519486" y="1994953"/>
            <a:ext cx="111472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Месторождение по добыче суглинков и глин «Гайдуковка», расположено на месте вырубленных заболоченных участков леса. Поверхность участка месторождения ровная, отметки поверхности находятся в пределах 213,0 – 214,0 м. В геологическом строении месторождения принимают участие следующие отложения (сверху вниз).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4AAC1A7-5ADD-4326-BA61-8067F1D5B4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70611"/>
            <a:ext cx="12192000" cy="17145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EB0C42-4DDC-43C0-A8FE-59307792AE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83774"/>
            <a:ext cx="12192000" cy="17145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7928429-057D-4AD5-A10C-764A8BD603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9388"/>
            <a:ext cx="12192000" cy="17145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8F9D7A1-6BC3-42F7-AD9D-ECC0858E50B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819649"/>
            <a:ext cx="12192000" cy="1714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643F06A-4E10-4D55-9A3B-BE0B9C4461B7}"/>
              </a:ext>
            </a:extLst>
          </p:cNvPr>
          <p:cNvSpPr txBox="1"/>
          <p:nvPr/>
        </p:nvSpPr>
        <p:spPr>
          <a:xfrm>
            <a:off x="-2501900" y="349419"/>
            <a:ext cx="14478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0,7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4F3FD04-F732-45BE-8B9F-2C52BF26F2A7}"/>
              </a:ext>
            </a:extLst>
          </p:cNvPr>
          <p:cNvSpPr txBox="1"/>
          <p:nvPr/>
        </p:nvSpPr>
        <p:spPr>
          <a:xfrm>
            <a:off x="-5737996" y="2063918"/>
            <a:ext cx="14430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4,5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73BE84-654E-4A37-9536-C89DC52C2341}"/>
              </a:ext>
            </a:extLst>
          </p:cNvPr>
          <p:cNvSpPr txBox="1"/>
          <p:nvPr/>
        </p:nvSpPr>
        <p:spPr>
          <a:xfrm>
            <a:off x="-9541208" y="3687889"/>
            <a:ext cx="14590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9,0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8B6F68-6113-47F5-BB66-2317E147E72A}"/>
              </a:ext>
            </a:extLst>
          </p:cNvPr>
          <p:cNvSpPr txBox="1"/>
          <p:nvPr/>
        </p:nvSpPr>
        <p:spPr>
          <a:xfrm>
            <a:off x="-14578217" y="5492405"/>
            <a:ext cx="18053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10,0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6343FD-A9F6-4D0F-9BFB-9554AA9E9849}"/>
              </a:ext>
            </a:extLst>
          </p:cNvPr>
          <p:cNvSpPr txBox="1"/>
          <p:nvPr/>
        </p:nvSpPr>
        <p:spPr>
          <a:xfrm>
            <a:off x="12841569" y="349419"/>
            <a:ext cx="7328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4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F4C5A2-1EB3-4BEC-964C-A6C4BC6DE002}"/>
              </a:ext>
            </a:extLst>
          </p:cNvPr>
          <p:cNvSpPr txBox="1"/>
          <p:nvPr/>
        </p:nvSpPr>
        <p:spPr>
          <a:xfrm>
            <a:off x="18022740" y="2063918"/>
            <a:ext cx="6575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3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684328-4F8B-4461-A2DC-51332CBE1937}"/>
              </a:ext>
            </a:extLst>
          </p:cNvPr>
          <p:cNvSpPr txBox="1"/>
          <p:nvPr/>
        </p:nvSpPr>
        <p:spPr>
          <a:xfrm>
            <a:off x="23401191" y="3687889"/>
            <a:ext cx="6527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2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86B793-12FE-4654-94AF-221F86C4790D}"/>
              </a:ext>
            </a:extLst>
          </p:cNvPr>
          <p:cNvSpPr txBox="1"/>
          <p:nvPr/>
        </p:nvSpPr>
        <p:spPr>
          <a:xfrm>
            <a:off x="29425743" y="5492405"/>
            <a:ext cx="5068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640081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220E95A-0140-413A-B6E4-12E07285D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283C64-CBCE-4F2B-9D27-C79D0EC75C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11" y="9883168"/>
            <a:ext cx="12192000" cy="6858000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7019E8C6-0AB1-4C2B-8BA9-01AA272A31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11" y="0"/>
            <a:ext cx="12192000" cy="6858000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F46043F6-3883-4FF9-8FDE-516768E4DD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962" y="2411413"/>
            <a:ext cx="6858000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CA4E2A9-1DF3-447E-BC5A-A8D44D81314C}"/>
              </a:ext>
            </a:extLst>
          </p:cNvPr>
          <p:cNvSpPr txBox="1"/>
          <p:nvPr/>
        </p:nvSpPr>
        <p:spPr>
          <a:xfrm>
            <a:off x="-14150693" y="480633"/>
            <a:ext cx="111472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Геологическая характеристика месторождения «Гайдуковка»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BD6495-8643-4FA8-BF6F-9C06421EC366}"/>
              </a:ext>
            </a:extLst>
          </p:cNvPr>
          <p:cNvSpPr txBox="1"/>
          <p:nvPr/>
        </p:nvSpPr>
        <p:spPr>
          <a:xfrm>
            <a:off x="15415367" y="1994953"/>
            <a:ext cx="111472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SemiBold" pitchFamily="2" charset="-52"/>
              </a:rPr>
              <a:t>Месторождение по добыче суглинков и глин «Гайдуковка», расположено на месте вырубленных заболоченных участков леса. Поверхность участка месторождения ровная, отметки поверхности находятся в пределах 213,0 – 214,0 м. В геологическом строении месторождения принимают участие следующие отложения (сверху вниз).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4AAC1A7-5ADD-4326-BA61-8067F1D5B4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49"/>
            <a:ext cx="12192000" cy="17145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EB0C42-4DDC-43C0-A8FE-59307792AE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2251"/>
            <a:ext cx="12192000" cy="17145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7928429-057D-4AD5-A10C-764A8BD603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31053"/>
            <a:ext cx="12192000" cy="17145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8F9D7A1-6BC3-42F7-AD9D-ECC0858E50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32853"/>
            <a:ext cx="12192000" cy="1714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643F06A-4E10-4D55-9A3B-BE0B9C4461B7}"/>
              </a:ext>
            </a:extLst>
          </p:cNvPr>
          <p:cNvSpPr txBox="1"/>
          <p:nvPr/>
        </p:nvSpPr>
        <p:spPr>
          <a:xfrm>
            <a:off x="5372084" y="355774"/>
            <a:ext cx="14478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0,7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4F3FD04-F732-45BE-8B9F-2C52BF26F2A7}"/>
              </a:ext>
            </a:extLst>
          </p:cNvPr>
          <p:cNvSpPr txBox="1"/>
          <p:nvPr/>
        </p:nvSpPr>
        <p:spPr>
          <a:xfrm>
            <a:off x="5379065" y="1994975"/>
            <a:ext cx="14430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4,5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73BE84-654E-4A37-9536-C89DC52C2341}"/>
              </a:ext>
            </a:extLst>
          </p:cNvPr>
          <p:cNvSpPr txBox="1"/>
          <p:nvPr/>
        </p:nvSpPr>
        <p:spPr>
          <a:xfrm>
            <a:off x="5360862" y="3801800"/>
            <a:ext cx="14590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9,0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8B6F68-6113-47F5-BB66-2317E147E72A}"/>
              </a:ext>
            </a:extLst>
          </p:cNvPr>
          <p:cNvSpPr txBox="1"/>
          <p:nvPr/>
        </p:nvSpPr>
        <p:spPr>
          <a:xfrm>
            <a:off x="5197926" y="5498760"/>
            <a:ext cx="18053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10,0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6343FD-A9F6-4D0F-9BFB-9554AA9E9849}"/>
              </a:ext>
            </a:extLst>
          </p:cNvPr>
          <p:cNvSpPr txBox="1"/>
          <p:nvPr/>
        </p:nvSpPr>
        <p:spPr>
          <a:xfrm>
            <a:off x="10746069" y="355774"/>
            <a:ext cx="7328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4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F4C5A2-1EB3-4BEC-964C-A6C4BC6DE002}"/>
              </a:ext>
            </a:extLst>
          </p:cNvPr>
          <p:cNvSpPr txBox="1"/>
          <p:nvPr/>
        </p:nvSpPr>
        <p:spPr>
          <a:xfrm>
            <a:off x="10821840" y="2070273"/>
            <a:ext cx="6575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3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684328-4F8B-4461-A2DC-51332CBE1937}"/>
              </a:ext>
            </a:extLst>
          </p:cNvPr>
          <p:cNvSpPr txBox="1"/>
          <p:nvPr/>
        </p:nvSpPr>
        <p:spPr>
          <a:xfrm>
            <a:off x="10866291" y="3694244"/>
            <a:ext cx="6527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2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86B793-12FE-4654-94AF-221F86C4790D}"/>
              </a:ext>
            </a:extLst>
          </p:cNvPr>
          <p:cNvSpPr txBox="1"/>
          <p:nvPr/>
        </p:nvSpPr>
        <p:spPr>
          <a:xfrm>
            <a:off x="10985343" y="5498760"/>
            <a:ext cx="5068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44770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4AAC1A7-5ADD-4326-BA61-8067F1D5B4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696904"/>
            <a:ext cx="12192000" cy="17145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EB0C42-4DDC-43C0-A8FE-59307792AE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010604"/>
            <a:ext cx="12192000" cy="17145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7928429-057D-4AD5-A10C-764A8BD603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605502"/>
            <a:ext cx="12192000" cy="17145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8F9D7A1-6BC3-42F7-AD9D-ECC0858E50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26802"/>
            <a:ext cx="12192000" cy="1714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643F06A-4E10-4D55-9A3B-BE0B9C4461B7}"/>
              </a:ext>
            </a:extLst>
          </p:cNvPr>
          <p:cNvSpPr txBox="1"/>
          <p:nvPr/>
        </p:nvSpPr>
        <p:spPr>
          <a:xfrm>
            <a:off x="5372084" y="-20338881"/>
            <a:ext cx="14478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0,7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4F3FD04-F732-45BE-8B9F-2C52BF26F2A7}"/>
              </a:ext>
            </a:extLst>
          </p:cNvPr>
          <p:cNvSpPr txBox="1"/>
          <p:nvPr/>
        </p:nvSpPr>
        <p:spPr>
          <a:xfrm>
            <a:off x="5379065" y="-15727880"/>
            <a:ext cx="14430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4,5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73BE84-654E-4A37-9536-C89DC52C2341}"/>
              </a:ext>
            </a:extLst>
          </p:cNvPr>
          <p:cNvSpPr txBox="1"/>
          <p:nvPr/>
        </p:nvSpPr>
        <p:spPr>
          <a:xfrm>
            <a:off x="5360862" y="-9234755"/>
            <a:ext cx="14590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9,0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8B6F68-6113-47F5-BB66-2317E147E72A}"/>
              </a:ext>
            </a:extLst>
          </p:cNvPr>
          <p:cNvSpPr txBox="1"/>
          <p:nvPr/>
        </p:nvSpPr>
        <p:spPr>
          <a:xfrm>
            <a:off x="5197926" y="-1860895"/>
            <a:ext cx="18053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10,0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6343FD-A9F6-4D0F-9BFB-9554AA9E9849}"/>
              </a:ext>
            </a:extLst>
          </p:cNvPr>
          <p:cNvSpPr txBox="1"/>
          <p:nvPr/>
        </p:nvSpPr>
        <p:spPr>
          <a:xfrm>
            <a:off x="10746069" y="-20338881"/>
            <a:ext cx="7328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4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F4C5A2-1EB3-4BEC-964C-A6C4BC6DE002}"/>
              </a:ext>
            </a:extLst>
          </p:cNvPr>
          <p:cNvSpPr txBox="1"/>
          <p:nvPr/>
        </p:nvSpPr>
        <p:spPr>
          <a:xfrm>
            <a:off x="10821840" y="-15652582"/>
            <a:ext cx="6575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3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684328-4F8B-4461-A2DC-51332CBE1937}"/>
              </a:ext>
            </a:extLst>
          </p:cNvPr>
          <p:cNvSpPr txBox="1"/>
          <p:nvPr/>
        </p:nvSpPr>
        <p:spPr>
          <a:xfrm>
            <a:off x="10866291" y="-9342311"/>
            <a:ext cx="6527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2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86B793-12FE-4654-94AF-221F86C4790D}"/>
              </a:ext>
            </a:extLst>
          </p:cNvPr>
          <p:cNvSpPr txBox="1"/>
          <p:nvPr/>
        </p:nvSpPr>
        <p:spPr>
          <a:xfrm>
            <a:off x="10985343" y="-1860895"/>
            <a:ext cx="5068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1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1095646-1DDC-4D2D-8360-1C7FD27746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" y="-7108727"/>
            <a:ext cx="12192000" cy="6858000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F61467AF-ABD3-4EB9-B2F3-7FF31C254957}"/>
              </a:ext>
            </a:extLst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879" y="1597209"/>
            <a:ext cx="4979698" cy="497969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D3EAC01-D907-41CE-AA9D-82141A6C489E}"/>
              </a:ext>
            </a:extLst>
          </p:cNvPr>
          <p:cNvSpPr txBox="1"/>
          <p:nvPr/>
        </p:nvSpPr>
        <p:spPr>
          <a:xfrm>
            <a:off x="488324" y="480633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err="1">
                <a:solidFill>
                  <a:srgbClr val="6AC4DC"/>
                </a:solidFill>
                <a:latin typeface="Montserrat Black" pitchFamily="2" charset="-52"/>
              </a:rPr>
              <a:t>Лабродарит</a:t>
            </a:r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8604F50-0FD2-4BBA-A39D-958AEB6237CD}"/>
              </a:ext>
            </a:extLst>
          </p:cNvPr>
          <p:cNvSpPr txBox="1"/>
          <p:nvPr/>
        </p:nvSpPr>
        <p:spPr>
          <a:xfrm>
            <a:off x="480764" y="1232953"/>
            <a:ext cx="753047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Магматическая плутоническая основная нормально-щелочная горная порода семейства габброидов, разновидность анортозита. Состоит преимущественно из плагиоклаза — лабрадора с незначительной примесью (не более 5—7 %) пироксенов и рудных минералов. Назван по месту первой находки — на полуострове Лабрадор в Северной Америке.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Кислотность: SiO2 45-52 %.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Цвет обычно серый, коричневатый или почти чёрный. Но встречаются и светлые разновидности.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Структура полнокристаллическая, равномерно кристаллическая, крупнозернистая.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6C72D5F-1B2B-44D1-AF0D-F90B1437415B}"/>
              </a:ext>
            </a:extLst>
          </p:cNvPr>
          <p:cNvSpPr txBox="1"/>
          <p:nvPr/>
        </p:nvSpPr>
        <p:spPr>
          <a:xfrm>
            <a:off x="-5444833" y="471823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Диорит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DF7A9B3-2F7C-4DF1-BA3F-A933C346526A}"/>
              </a:ext>
            </a:extLst>
          </p:cNvPr>
          <p:cNvSpPr txBox="1"/>
          <p:nvPr/>
        </p:nvSpPr>
        <p:spPr>
          <a:xfrm>
            <a:off x="-16921518" y="1245138"/>
            <a:ext cx="75304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Магматическая плутоническая горная порода среднего состава, нормального ряда щёлочности. Состоит из плагиоклаза (андезина, реже олигоклаза-андезина) и одного или нескольких цветных минералов, чаще всего обыкновенной роговой обманки. Встречаются также биотит или пироксен. Цветных минералов около 30 %. Иногда присутствует кварц, и тогда порода носит название кварцевого диорита.	</a:t>
            </a: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C1569EFD-54DC-4681-87B1-45CCEC25AF92}"/>
              </a:ext>
            </a:extLst>
          </p:cNvPr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316387" y="9656113"/>
            <a:ext cx="4979698" cy="49796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4415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AEF6-5BE4-4F64-8CC6-AB692AC67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B9FE3D-B8E5-4F6B-A3EE-15F95A386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4AAC1A7-5ADD-4326-BA61-8067F1D5B4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696904"/>
            <a:ext cx="12192000" cy="17145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EB0C42-4DDC-43C0-A8FE-59307792AE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010604"/>
            <a:ext cx="12192000" cy="17145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7928429-057D-4AD5-A10C-764A8BD603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605502"/>
            <a:ext cx="12192000" cy="17145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8F9D7A1-6BC3-42F7-AD9D-ECC0858E50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26802"/>
            <a:ext cx="12192000" cy="1714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643F06A-4E10-4D55-9A3B-BE0B9C4461B7}"/>
              </a:ext>
            </a:extLst>
          </p:cNvPr>
          <p:cNvSpPr txBox="1"/>
          <p:nvPr/>
        </p:nvSpPr>
        <p:spPr>
          <a:xfrm>
            <a:off x="5372084" y="-20338881"/>
            <a:ext cx="14478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0,7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4F3FD04-F732-45BE-8B9F-2C52BF26F2A7}"/>
              </a:ext>
            </a:extLst>
          </p:cNvPr>
          <p:cNvSpPr txBox="1"/>
          <p:nvPr/>
        </p:nvSpPr>
        <p:spPr>
          <a:xfrm>
            <a:off x="5379065" y="-15727880"/>
            <a:ext cx="14430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4,5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73BE84-654E-4A37-9536-C89DC52C2341}"/>
              </a:ext>
            </a:extLst>
          </p:cNvPr>
          <p:cNvSpPr txBox="1"/>
          <p:nvPr/>
        </p:nvSpPr>
        <p:spPr>
          <a:xfrm>
            <a:off x="5360862" y="-9234755"/>
            <a:ext cx="14590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9,0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8B6F68-6113-47F5-BB66-2317E147E72A}"/>
              </a:ext>
            </a:extLst>
          </p:cNvPr>
          <p:cNvSpPr txBox="1"/>
          <p:nvPr/>
        </p:nvSpPr>
        <p:spPr>
          <a:xfrm>
            <a:off x="5197926" y="-1860895"/>
            <a:ext cx="18053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10,0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6343FD-A9F6-4D0F-9BFB-9554AA9E9849}"/>
              </a:ext>
            </a:extLst>
          </p:cNvPr>
          <p:cNvSpPr txBox="1"/>
          <p:nvPr/>
        </p:nvSpPr>
        <p:spPr>
          <a:xfrm>
            <a:off x="10746069" y="-20338881"/>
            <a:ext cx="7328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4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F4C5A2-1EB3-4BEC-964C-A6C4BC6DE002}"/>
              </a:ext>
            </a:extLst>
          </p:cNvPr>
          <p:cNvSpPr txBox="1"/>
          <p:nvPr/>
        </p:nvSpPr>
        <p:spPr>
          <a:xfrm>
            <a:off x="10821840" y="-15652582"/>
            <a:ext cx="6575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3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684328-4F8B-4461-A2DC-51332CBE1937}"/>
              </a:ext>
            </a:extLst>
          </p:cNvPr>
          <p:cNvSpPr txBox="1"/>
          <p:nvPr/>
        </p:nvSpPr>
        <p:spPr>
          <a:xfrm>
            <a:off x="10866291" y="-9342311"/>
            <a:ext cx="6527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2</a:t>
            </a:r>
            <a:endParaRPr lang="ru-RU" sz="6000" dirty="0">
              <a:solidFill>
                <a:srgbClr val="6AC4DC"/>
              </a:solidFill>
              <a:latin typeface="Montserrat Black" pitchFamily="2" charset="-5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86B793-12FE-4654-94AF-221F86C4790D}"/>
              </a:ext>
            </a:extLst>
          </p:cNvPr>
          <p:cNvSpPr txBox="1"/>
          <p:nvPr/>
        </p:nvSpPr>
        <p:spPr>
          <a:xfrm>
            <a:off x="10985343" y="-1860895"/>
            <a:ext cx="5068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6AC4DC"/>
                </a:solidFill>
                <a:latin typeface="Montserrat Black" pitchFamily="2" charset="-52"/>
              </a:rPr>
              <a:t>1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D59DC2-4EDC-4F22-9C1C-A301415F8C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C09E8FE-C6FE-4789-85C7-18E7B7CF5D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46" y="1054560"/>
            <a:ext cx="6858000" cy="68580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1095646-1DDC-4D2D-8360-1C7FD27746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" y="-7108727"/>
            <a:ext cx="12192000" cy="6858000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F61467AF-ABD3-4EB9-B2F3-7FF31C254957}"/>
              </a:ext>
            </a:extLst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4600" y="1597209"/>
            <a:ext cx="4979698" cy="497969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D3EAC01-D907-41CE-AA9D-82141A6C489E}"/>
              </a:ext>
            </a:extLst>
          </p:cNvPr>
          <p:cNvSpPr txBox="1"/>
          <p:nvPr/>
        </p:nvSpPr>
        <p:spPr>
          <a:xfrm>
            <a:off x="488324" y="-2115085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err="1">
                <a:solidFill>
                  <a:srgbClr val="6AC4DC"/>
                </a:solidFill>
                <a:latin typeface="Montserrat Black" pitchFamily="2" charset="-52"/>
              </a:rPr>
              <a:t>Лабродарит</a:t>
            </a:r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8604F50-0FD2-4BBA-A39D-958AEB6237CD}"/>
              </a:ext>
            </a:extLst>
          </p:cNvPr>
          <p:cNvSpPr txBox="1"/>
          <p:nvPr/>
        </p:nvSpPr>
        <p:spPr>
          <a:xfrm>
            <a:off x="480764" y="9374067"/>
            <a:ext cx="753047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Магматическая плутоническая основная нормально-щелочная горная порода семейства габброидов, разновидность анортозита. Состоит преимущественно из плагиоклаза — лабрадора с незначительной примесью (не более 5—7 %) пироксенов и рудных минералов. Назван по месту первой находки — на полуострове Лабрадор в Северной Америке.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Кислотность: SiO2 45-52 %.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Цвет обычно серый, коричневатый или почти чёрный. Но встречаются и светлые разновидности.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Структура полнокристаллическая, равномерно кристаллическая, крупнозернистая.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6C72D5F-1B2B-44D1-AF0D-F90B1437415B}"/>
              </a:ext>
            </a:extLst>
          </p:cNvPr>
          <p:cNvSpPr txBox="1"/>
          <p:nvPr/>
        </p:nvSpPr>
        <p:spPr>
          <a:xfrm>
            <a:off x="602006" y="471823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Диорит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DF7A9B3-2F7C-4DF1-BA3F-A933C346526A}"/>
              </a:ext>
            </a:extLst>
          </p:cNvPr>
          <p:cNvSpPr txBox="1"/>
          <p:nvPr/>
        </p:nvSpPr>
        <p:spPr>
          <a:xfrm>
            <a:off x="570080" y="1245138"/>
            <a:ext cx="75304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Магматическая плутоническая горная порода среднего состава, нормального ряда щёлочности. Состоит из плагиоклаза (андезина, реже олигоклаза-андезина) и одного или нескольких цветных минералов, чаще всего обыкновенной роговой обманки. Встречаются также биотит или пироксен. Цветных минералов около 30 %. Иногда присутствует кварц, и тогда порода носит название кварцевого диорита.	</a:t>
            </a: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C1569EFD-54DC-4681-87B1-45CCEC25AF92}"/>
              </a:ext>
            </a:extLst>
          </p:cNvPr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316387" y="1338021"/>
            <a:ext cx="4979698" cy="4979698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C6C4AF2-32FB-4BBB-B78B-1CFE32079B27}"/>
              </a:ext>
            </a:extLst>
          </p:cNvPr>
          <p:cNvSpPr txBox="1"/>
          <p:nvPr/>
        </p:nvSpPr>
        <p:spPr>
          <a:xfrm>
            <a:off x="-9344517" y="471822"/>
            <a:ext cx="11147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6AC4DC"/>
                </a:solidFill>
                <a:latin typeface="Montserrat Black" pitchFamily="2" charset="-52"/>
              </a:rPr>
              <a:t>Гранит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B0794AB-FAF8-4EA4-9BE4-C53579DB2798}"/>
              </a:ext>
            </a:extLst>
          </p:cNvPr>
          <p:cNvSpPr txBox="1"/>
          <p:nvPr/>
        </p:nvSpPr>
        <p:spPr>
          <a:xfrm>
            <a:off x="-19293641" y="1246236"/>
            <a:ext cx="753047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магматическая плутоническая горная порода кислого состава нормального ряда щёлочности из семейства гранитов. Состоит из кварца, плагиоклаза, калиевого полевого шпата и слюд — биотита и/или мусковита. Граниты очень широко распространены в континентальной земной коре. Эффузивные аналоги гранитов — </a:t>
            </a:r>
            <a:r>
              <a:rPr lang="ru-RU" sz="2000" dirty="0" err="1">
                <a:solidFill>
                  <a:schemeClr val="bg1"/>
                </a:solidFill>
                <a:latin typeface="Montserrat SemiBold" pitchFamily="2" charset="-52"/>
              </a:rPr>
              <a:t>риолиты</a:t>
            </a:r>
            <a:r>
              <a:rPr lang="ru-RU" sz="2000" dirty="0">
                <a:solidFill>
                  <a:schemeClr val="bg1"/>
                </a:solidFill>
                <a:latin typeface="Montserrat SemiBold" pitchFamily="2" charset="-52"/>
              </a:rPr>
              <a:t>. Плотность гранита — 2600 кг/м³, прочность на сжатие до 300 МПа. Температура плавления — 1215—1260 °C; при присутствии воды и давления температура плавления значительно же снижается — до 650 °C. Граниты являются наиболее важными породами земной коры. Они широко распространены, слагают основание большей части всех континентов и могут формироваться различными путями.</a:t>
            </a:r>
          </a:p>
        </p:txBody>
      </p:sp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198AEF0B-0CFB-4389-A7B0-CF2F6E7F488F}"/>
              </a:ext>
            </a:extLst>
          </p:cNvPr>
          <p:cNvPicPr/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313061" y="7512311"/>
            <a:ext cx="4969169" cy="49796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9934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3860</Words>
  <Application>Microsoft Office PowerPoint</Application>
  <PresentationFormat>Широкоэкранный</PresentationFormat>
  <Paragraphs>305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Montserrat Black</vt:lpstr>
      <vt:lpstr>Montserrat Medium</vt:lpstr>
      <vt:lpstr>Montserrat SemiBold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kkk_ennrl</dc:creator>
  <cp:lastModifiedBy>kkk_ennrl</cp:lastModifiedBy>
  <cp:revision>35</cp:revision>
  <dcterms:created xsi:type="dcterms:W3CDTF">2022-11-16T20:01:49Z</dcterms:created>
  <dcterms:modified xsi:type="dcterms:W3CDTF">2022-11-23T07:30:28Z</dcterms:modified>
</cp:coreProperties>
</file>

<file path=docProps/thumbnail.jpeg>
</file>